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media/image9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2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3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4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228600" y="228600"/>
            <a:ext cx="8695080" cy="246816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679400"/>
            <a:ext cx="8722800" cy="1329120"/>
            <a:chOff x="211680" y="1679400"/>
            <a:chExt cx="8722800" cy="1329120"/>
          </a:xfrm>
        </p:grpSpPr>
        <p:sp>
          <p:nvSpPr>
            <p:cNvPr id="2" name="CustomShape 3"/>
            <p:cNvSpPr/>
            <p:nvPr/>
          </p:nvSpPr>
          <p:spPr>
            <a:xfrm>
              <a:off x="6047280" y="1824480"/>
              <a:ext cx="2875680" cy="71316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696320"/>
              <a:ext cx="5543640" cy="84924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708560"/>
              <a:ext cx="5467320" cy="77364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694880"/>
              <a:ext cx="3307320" cy="65088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679400"/>
              <a:ext cx="8722800" cy="132912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image" Target="../media/image4.jpeg"/><Relationship Id="rId4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CustomShape 1"/>
          <p:cNvSpPr/>
          <p:nvPr/>
        </p:nvSpPr>
        <p:spPr>
          <a:xfrm>
            <a:off x="251640" y="1556640"/>
            <a:ext cx="8496360" cy="5040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1000"/>
          </a:bodyPr>
          <a:p>
            <a:pPr marL="274320" indent="-273600" algn="ctr">
              <a:lnSpc>
                <a:spcPct val="100000"/>
              </a:lnSpc>
              <a:spcBef>
                <a:spcPts val="1440"/>
              </a:spcBef>
              <a:buClr>
                <a:srgbClr val="31b6fd"/>
              </a:buClr>
              <a:buFont typeface="Symbol"/>
              <a:buChar char=""/>
            </a:pPr>
            <a:r>
              <a:rPr b="1" lang="ru-RU" sz="7200" spc="-1" strike="noStrike">
                <a:solidFill>
                  <a:srgbClr val="073e87"/>
                </a:solidFill>
                <a:latin typeface="Candara"/>
              </a:rPr>
              <a:t>Конструирование к конкурсу «Юный архитектор»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72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281"/>
              </a:spcBef>
            </a:pPr>
            <a:r>
              <a:rPr b="1" lang="ru-RU" sz="6400" spc="-1" strike="noStrike">
                <a:solidFill>
                  <a:srgbClr val="000000"/>
                </a:solidFill>
                <a:latin typeface="Candara"/>
              </a:rPr>
              <a:t>Тема «Универсиада  – 2023» </a:t>
            </a:r>
            <a:endParaRPr b="0" lang="ru-RU" sz="6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281"/>
              </a:spcBef>
            </a:pPr>
            <a:r>
              <a:rPr b="1" lang="ru-RU" sz="6400" spc="-1" strike="noStrike">
                <a:solidFill>
                  <a:srgbClr val="000000"/>
                </a:solidFill>
                <a:latin typeface="Candara"/>
              </a:rPr>
              <a:t>Строительство Железнодорожного вокзала</a:t>
            </a:r>
            <a:endParaRPr b="0" lang="ru-RU" sz="64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281"/>
              </a:spcBef>
            </a:pPr>
            <a:endParaRPr b="0" lang="ru-RU" sz="6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1" lang="ru-RU" sz="7200" spc="-1" strike="noStrike">
                <a:solidFill>
                  <a:srgbClr val="000000"/>
                </a:solidFill>
                <a:latin typeface="Times New Roman"/>
              </a:rPr>
              <a:t>Цель:</a:t>
            </a: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 Содействовать совершенствованию умений в конструктивной деятельности, формировать умение создавать конструкции в соответствии с конкретными условиями. 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1" lang="ru-RU" sz="7200" spc="-1" strike="noStrike">
                <a:solidFill>
                  <a:srgbClr val="000000"/>
                </a:solidFill>
                <a:latin typeface="Times New Roman"/>
              </a:rPr>
              <a:t>Образовательные задачи: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Закрепить знания детей об архитектуре родного города;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Продолжать учить конструировать по чертежам;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Учить соблюдать симметрию и пропорции;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Учить анализировать конструкции сооружений, определять форму, размер, расположение деталей;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1" lang="ru-RU" sz="7200" spc="-1" strike="noStrike">
                <a:solidFill>
                  <a:srgbClr val="000000"/>
                </a:solidFill>
                <a:latin typeface="Times New Roman"/>
              </a:rPr>
              <a:t>Развивающие задачи: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Развивать образное мышление, воображение, инициативу, творчество;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Развивать коллективное творчество, умение работать сообща.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1" lang="ru-RU" sz="7200" spc="-1" strike="noStrike">
                <a:solidFill>
                  <a:srgbClr val="000000"/>
                </a:solidFill>
                <a:latin typeface="Times New Roman"/>
              </a:rPr>
              <a:t>Воспитательные задачи: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Побуждать к поисковой деятельности детей, самостоятельности;</a:t>
            </a:r>
            <a:endParaRPr b="0" lang="ru-RU" sz="7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1440"/>
              </a:spcBef>
            </a:pPr>
            <a:r>
              <a:rPr b="0" lang="ru-RU" sz="7200" spc="-1" strike="noStrike">
                <a:solidFill>
                  <a:srgbClr val="000000"/>
                </a:solidFill>
                <a:latin typeface="Times New Roman"/>
              </a:rPr>
              <a:t>Воспитывать трудолюбие.</a:t>
            </a:r>
            <a:endParaRPr b="0" lang="ru-RU" sz="72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79"/>
              </a:spcBef>
            </a:pPr>
            <a:endParaRPr b="0" lang="ru-RU" sz="7200" spc="-1" strike="noStrike">
              <a:latin typeface="Arial"/>
            </a:endParaRPr>
          </a:p>
        </p:txBody>
      </p:sp>
      <p:sp>
        <p:nvSpPr>
          <p:cNvPr id="46" name="CustomShape 2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1800" spc="-1" strike="noStrike">
                <a:solidFill>
                  <a:srgbClr val="0d0d0d"/>
                </a:solidFill>
                <a:latin typeface="Candara"/>
              </a:rPr>
              <a:t>Муниципальное бюджетное дошкольное образовательное учреждение – детский сад компенсирующего вида № 266</a:t>
            </a:r>
            <a:br/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Дело было вечером, делать было нечего….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48" name="Picture 2" descr=""/>
          <p:cNvPicPr/>
          <p:nvPr/>
        </p:nvPicPr>
        <p:blipFill>
          <a:blip r:embed="rId1"/>
          <a:stretch/>
        </p:blipFill>
        <p:spPr>
          <a:xfrm rot="10800000">
            <a:off x="7272000" y="6048000"/>
            <a:ext cx="6336000" cy="4373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Думали, гадали, как же будем гостей универсиады встречать?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50" name="Рисунок 9" descr=""/>
          <p:cNvPicPr/>
          <p:nvPr/>
        </p:nvPicPr>
        <p:blipFill>
          <a:blip r:embed="rId1"/>
          <a:stretch/>
        </p:blipFill>
        <p:spPr>
          <a:xfrm>
            <a:off x="5309280" y="4248000"/>
            <a:ext cx="3474360" cy="2431440"/>
          </a:xfrm>
          <a:prstGeom prst="rect">
            <a:avLst/>
          </a:prstGeom>
          <a:ln>
            <a:noFill/>
          </a:ln>
        </p:spPr>
      </p:pic>
      <p:pic>
        <p:nvPicPr>
          <p:cNvPr id="51" name="Picture 2" descr=""/>
          <p:cNvPicPr/>
          <p:nvPr/>
        </p:nvPicPr>
        <p:blipFill>
          <a:blip r:embed="rId2"/>
          <a:stretch/>
        </p:blipFill>
        <p:spPr>
          <a:xfrm>
            <a:off x="1080000" y="4159800"/>
            <a:ext cx="3285360" cy="2463840"/>
          </a:xfrm>
          <a:prstGeom prst="rect">
            <a:avLst/>
          </a:prstGeom>
          <a:ln>
            <a:noFill/>
          </a:ln>
        </p:spPr>
      </p:pic>
      <p:pic>
        <p:nvPicPr>
          <p:cNvPr id="52" name="" descr=""/>
          <p:cNvPicPr/>
          <p:nvPr/>
        </p:nvPicPr>
        <p:blipFill>
          <a:blip r:embed="rId3"/>
          <a:stretch/>
        </p:blipFill>
        <p:spPr>
          <a:xfrm rot="10798800">
            <a:off x="2827440" y="1591200"/>
            <a:ext cx="3759480" cy="28191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Candara"/>
              </a:rPr>
              <a:t>Есть железная дорога много, много поездов, но чего-то не хватает?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54" name="Picture 2" descr=""/>
          <p:cNvPicPr/>
          <p:nvPr/>
        </p:nvPicPr>
        <p:blipFill>
          <a:blip r:embed="rId1"/>
          <a:stretch/>
        </p:blipFill>
        <p:spPr>
          <a:xfrm rot="10800000">
            <a:off x="7837920" y="6598440"/>
            <a:ext cx="6397920" cy="47984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457200" y="338400"/>
            <a:ext cx="8228880" cy="929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Candara"/>
              </a:rPr>
              <a:t>Вдруг ребенок отвечает</a:t>
            </a:r>
            <a:br/>
            <a:r>
              <a:rPr b="0" lang="ru-RU" sz="2800" spc="-1" strike="noStrike">
                <a:solidFill>
                  <a:srgbClr val="000000"/>
                </a:solidFill>
                <a:latin typeface="Candara"/>
              </a:rPr>
              <a:t>- Нам вокзала не хватает.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56" name="Picture 2" descr=""/>
          <p:cNvPicPr/>
          <p:nvPr/>
        </p:nvPicPr>
        <p:blipFill>
          <a:blip r:embed="rId1"/>
          <a:stretch/>
        </p:blipFill>
        <p:spPr>
          <a:xfrm rot="10800000">
            <a:off x="8328240" y="6840000"/>
            <a:ext cx="7104240" cy="5328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457200" y="338400"/>
            <a:ext cx="8228880" cy="8578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Строим вокзал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58" name="Picture 2" descr=""/>
          <p:cNvPicPr/>
          <p:nvPr/>
        </p:nvPicPr>
        <p:blipFill>
          <a:blip r:embed="rId1"/>
          <a:stretch/>
        </p:blipFill>
        <p:spPr>
          <a:xfrm rot="10800000">
            <a:off x="8136000" y="6696000"/>
            <a:ext cx="6912000" cy="5184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1237320" y="29880"/>
            <a:ext cx="6911640" cy="11937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ffffff"/>
                </a:solidFill>
                <a:latin typeface="Candara"/>
              </a:rPr>
              <a:t>Пора стройку завершать и с вокзалом нам играть!!!!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60" name="Picture 2" descr=""/>
          <p:cNvPicPr/>
          <p:nvPr/>
        </p:nvPicPr>
        <p:blipFill>
          <a:blip r:embed="rId1"/>
          <a:stretch/>
        </p:blipFill>
        <p:spPr>
          <a:xfrm rot="10800000">
            <a:off x="5176800" y="4602600"/>
            <a:ext cx="4600800" cy="3450600"/>
          </a:xfrm>
          <a:prstGeom prst="rect">
            <a:avLst/>
          </a:prstGeom>
          <a:ln>
            <a:noFill/>
          </a:ln>
        </p:spPr>
      </p:pic>
      <p:pic>
        <p:nvPicPr>
          <p:cNvPr id="61" name="Picture 3" descr=""/>
          <p:cNvPicPr/>
          <p:nvPr/>
        </p:nvPicPr>
        <p:blipFill>
          <a:blip r:embed="rId2"/>
          <a:stretch/>
        </p:blipFill>
        <p:spPr>
          <a:xfrm rot="10800000">
            <a:off x="8891640" y="6344280"/>
            <a:ext cx="5003640" cy="3752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3" name="Picture 2" descr=""/>
          <p:cNvPicPr/>
          <p:nvPr/>
        </p:nvPicPr>
        <p:blipFill>
          <a:blip r:embed="rId1"/>
          <a:stretch/>
        </p:blipFill>
        <p:spPr>
          <a:xfrm rot="10800000">
            <a:off x="5400000" y="5291640"/>
            <a:ext cx="5040000" cy="3779640"/>
          </a:xfrm>
          <a:prstGeom prst="rect">
            <a:avLst/>
          </a:prstGeom>
          <a:ln>
            <a:noFill/>
          </a:ln>
        </p:spPr>
      </p:pic>
      <p:pic>
        <p:nvPicPr>
          <p:cNvPr id="64" name="Picture 3" descr=""/>
          <p:cNvPicPr/>
          <p:nvPr/>
        </p:nvPicPr>
        <p:blipFill>
          <a:blip r:embed="rId2"/>
          <a:stretch/>
        </p:blipFill>
        <p:spPr>
          <a:xfrm rot="10800000">
            <a:off x="8856000" y="6552000"/>
            <a:ext cx="5376960" cy="4032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457200" y="338400"/>
            <a:ext cx="8228880" cy="1252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6" name="Picture 2" descr=""/>
          <p:cNvPicPr/>
          <p:nvPr/>
        </p:nvPicPr>
        <p:blipFill>
          <a:blip r:embed="rId1"/>
          <a:stretch/>
        </p:blipFill>
        <p:spPr>
          <a:xfrm rot="10800000">
            <a:off x="8928000" y="6565680"/>
            <a:ext cx="5970600" cy="4477680"/>
          </a:xfrm>
          <a:prstGeom prst="rect">
            <a:avLst/>
          </a:prstGeom>
          <a:ln>
            <a:noFill/>
          </a:ln>
        </p:spPr>
      </p:pic>
      <p:pic>
        <p:nvPicPr>
          <p:cNvPr id="67" name="Picture 3" descr=""/>
          <p:cNvPicPr/>
          <p:nvPr/>
        </p:nvPicPr>
        <p:blipFill>
          <a:blip r:embed="rId2"/>
          <a:stretch/>
        </p:blipFill>
        <p:spPr>
          <a:xfrm rot="10800000">
            <a:off x="5112000" y="3888000"/>
            <a:ext cx="4858920" cy="3643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80</TotalTime>
  <Application>LibreOffice/6.1.0.3$Windows_x86 LibreOffice_project/efb621ed25068d70781dc026f7e9c5187a4decd1</Application>
  <Words>49</Words>
  <Paragraphs>20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2019-10-11T13:48:44Z</dcterms:created>
  <dc:creator>7567</dc:creator>
  <dc:description/>
  <dc:language>ru-RU</dc:language>
  <cp:lastModifiedBy/>
  <dcterms:modified xsi:type="dcterms:W3CDTF">2019-10-18T11:36:13Z</dcterms:modified>
  <cp:revision>7</cp:revision>
  <dc:subject/>
  <dc:title>Муниципальное бюджетное дошкольное образовательное учреждение – детский сад компенсирующего вида № 266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9</vt:i4>
  </property>
</Properties>
</file>