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74" r:id="rId6"/>
    <p:sldId id="275" r:id="rId7"/>
    <p:sldId id="276" r:id="rId8"/>
    <p:sldId id="277" r:id="rId9"/>
    <p:sldId id="278" r:id="rId10"/>
    <p:sldId id="259" r:id="rId11"/>
    <p:sldId id="279" r:id="rId12"/>
    <p:sldId id="280" r:id="rId13"/>
    <p:sldId id="261" r:id="rId14"/>
    <p:sldId id="262" r:id="rId15"/>
    <p:sldId id="269" r:id="rId16"/>
    <p:sldId id="270" r:id="rId17"/>
    <p:sldId id="272" r:id="rId18"/>
    <p:sldId id="271" r:id="rId19"/>
    <p:sldId id="268" r:id="rId20"/>
    <p:sldId id="273" r:id="rId21"/>
    <p:sldId id="263" r:id="rId22"/>
    <p:sldId id="264" r:id="rId23"/>
    <p:sldId id="266" r:id="rId24"/>
    <p:sldId id="267" r:id="rId25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F57C7A6-DCED-4995-9008-6757ACEF2A54}" type="slidenum">
              <a:rPr lang="ru-RU" altLang="zh-CN"/>
              <a:pPr/>
              <a:t>‹#›</a:t>
            </a:fld>
            <a:endParaRPr lang="ru-RU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4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360">
            <a:solidFill>
              <a:srgbClr val="B83D6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5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31.jpeg"/><Relationship Id="rId4" Type="http://schemas.openxmlformats.org/officeDocument/2006/relationships/image" Target="../media/image6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44.jpe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.pn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4000" cy="6867360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3" cstate="print"/>
          <a:stretch/>
        </p:blipFill>
        <p:spPr>
          <a:xfrm>
            <a:off x="7200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2195640" y="2205000"/>
            <a:ext cx="4824360" cy="333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16000" indent="-216000" algn="ctr">
              <a:buClr>
                <a:srgbClr val="000000"/>
              </a:buClr>
              <a:buSzPct val="45000"/>
            </a:pPr>
            <a:r>
              <a:rPr lang="ru-RU" sz="1800" b="1" strike="noStrike" spc="-1" dirty="0">
                <a:latin typeface="Arial"/>
              </a:rPr>
              <a:t>Муниципальное бюджетное  дошкольное образовательное учреждение</a:t>
            </a:r>
            <a:r>
              <a:rPr dirty="0"/>
              <a:t/>
            </a:r>
            <a:br>
              <a:rPr dirty="0"/>
            </a:br>
            <a:r>
              <a:rPr lang="ru-RU" sz="1800" b="1" strike="noStrike" spc="-1" dirty="0">
                <a:latin typeface="Arial"/>
              </a:rPr>
              <a:t>– детский сад № 266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800" b="1" strike="noStrike" spc="-1" dirty="0">
                <a:latin typeface="Arial"/>
              </a:rPr>
              <a:t> Городской образовательный проект «Добрый город»</a:t>
            </a:r>
            <a:endParaRPr lang="ru-RU" sz="1800" b="0" strike="noStrike" spc="-1" dirty="0">
              <a:latin typeface="Arial"/>
            </a:endParaRPr>
          </a:p>
          <a:p>
            <a:pPr marL="216000" indent="-216000" algn="ctr">
              <a:buClr>
                <a:srgbClr val="000000"/>
              </a:buClr>
              <a:buSzPct val="45000"/>
            </a:pPr>
            <a:r>
              <a:rPr lang="ru-RU" sz="1800" b="1" strike="noStrike" spc="-1" dirty="0">
                <a:latin typeface="Arial"/>
              </a:rPr>
              <a:t> фестиваль «Добрые истории</a:t>
            </a:r>
            <a:r>
              <a:rPr lang="ru-RU" sz="1800" b="1" strike="noStrike" spc="-1" dirty="0" smtClean="0">
                <a:latin typeface="Arial"/>
              </a:rPr>
              <a:t>», «</a:t>
            </a:r>
            <a:r>
              <a:rPr lang="ru-RU" b="1" spc="-1" dirty="0" smtClean="0">
                <a:latin typeface="Arial"/>
              </a:rPr>
              <a:t>За</a:t>
            </a:r>
            <a:r>
              <a:rPr lang="ru-RU" sz="1800" b="1" strike="noStrike" spc="-1" dirty="0" smtClean="0">
                <a:latin typeface="Arial"/>
              </a:rPr>
              <a:t>поведники и </a:t>
            </a:r>
            <a:r>
              <a:rPr lang="ru-RU" sz="1800" b="1" strike="noStrike" spc="-1" dirty="0" smtClean="0">
                <a:latin typeface="Arial"/>
              </a:rPr>
              <a:t> природные парки </a:t>
            </a:r>
            <a:r>
              <a:rPr lang="ru-RU" sz="1800" b="1" strike="noStrike" spc="-1" dirty="0" smtClean="0">
                <a:latin typeface="Arial"/>
              </a:rPr>
              <a:t>Урала»</a:t>
            </a:r>
            <a:endParaRPr lang="ru-RU" sz="1800" b="0" strike="noStrike" spc="-1" dirty="0">
              <a:latin typeface="Arial"/>
            </a:endParaRPr>
          </a:p>
          <a:p>
            <a:pPr marL="216000" indent="-216000" algn="ctr">
              <a:buClr>
                <a:srgbClr val="000000"/>
              </a:buClr>
              <a:buSzPct val="45000"/>
            </a:pPr>
            <a:r>
              <a:rPr lang="ru-RU" sz="1800" b="1" strike="noStrike" spc="-1" dirty="0">
                <a:latin typeface="Arial"/>
              </a:rPr>
              <a:t>Проект </a:t>
            </a:r>
            <a:r>
              <a:rPr lang="ru-RU" sz="1800" b="1" strike="noStrike" spc="-1" dirty="0" smtClean="0">
                <a:latin typeface="Arial"/>
              </a:rPr>
              <a:t>«</a:t>
            </a:r>
            <a:r>
              <a:rPr lang="ru-RU" sz="1800" b="1" strike="noStrike" spc="-1" dirty="0" err="1" smtClean="0">
                <a:latin typeface="Arial"/>
              </a:rPr>
              <a:t>Шарташские</a:t>
            </a:r>
            <a:r>
              <a:rPr lang="ru-RU" sz="1800" b="1" strike="noStrike" spc="-1" dirty="0" smtClean="0">
                <a:latin typeface="Arial"/>
              </a:rPr>
              <a:t> истории»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b="1" spc="-1" dirty="0" smtClean="0">
                <a:latin typeface="Arial"/>
              </a:rPr>
              <a:t>Разработал</a:t>
            </a:r>
            <a:r>
              <a:rPr lang="ru-RU" sz="1800" b="1" strike="noStrike" spc="-1" dirty="0" smtClean="0">
                <a:latin typeface="Arial"/>
              </a:rPr>
              <a:t>: учитель-логопед</a:t>
            </a:r>
          </a:p>
          <a:p>
            <a:pPr marL="216000" indent="-216000" algn="ctr">
              <a:buClr>
                <a:srgbClr val="000000"/>
              </a:buClr>
              <a:buSzPct val="45000"/>
            </a:pPr>
            <a:r>
              <a:rPr lang="en-US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Черных А.Ю.</a:t>
            </a:r>
            <a:r>
              <a:rPr dirty="0"/>
              <a:t/>
            </a: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  <p:pic>
        <p:nvPicPr>
          <p:cNvPr id="124" name="Рисунок 123"/>
          <p:cNvPicPr/>
          <p:nvPr/>
        </p:nvPicPr>
        <p:blipFill>
          <a:blip r:embed="rId4" cstate="print"/>
          <a:stretch/>
        </p:blipFill>
        <p:spPr>
          <a:xfrm>
            <a:off x="0" y="0"/>
            <a:ext cx="1674720" cy="16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273600"/>
            <a:ext cx="7344816" cy="1144800"/>
          </a:xfrm>
        </p:spPr>
        <p:txBody>
          <a:bodyPr/>
          <a:lstStyle/>
          <a:p>
            <a:pPr algn="ctr" eaLnBrk="1" hangingPunct="1"/>
            <a:r>
              <a:rPr lang="ru-RU" altLang="zh-C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нашей группы вместе с родителями</a:t>
            </a:r>
            <a:br>
              <a:rPr lang="ru-RU" altLang="zh-C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посетили парк</a:t>
            </a:r>
            <a:br>
              <a:rPr lang="ru-RU" altLang="zh-C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создали из природного материала различные поделки</a:t>
            </a:r>
          </a:p>
        </p:txBody>
      </p:sp>
      <p:pic>
        <p:nvPicPr>
          <p:cNvPr id="11271" name="Изображение 43015" descr="IMG_20181025_1544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4005263"/>
            <a:ext cx="2792412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Изображение 43016" descr="IMG_20181025_1544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4005263"/>
            <a:ext cx="2792412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Изображение 43017" descr="IMG_20181025_1543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3933825"/>
            <a:ext cx="1550987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Изображение 43018" descr="IMG_20181106_144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628800"/>
            <a:ext cx="3096344" cy="23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700808"/>
            <a:ext cx="3271912" cy="218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/>
          <p:cNvPicPr/>
          <p:nvPr/>
        </p:nvPicPr>
        <p:blipFill>
          <a:blip r:embed="rId2" cstate="print"/>
          <a:stretch/>
        </p:blipFill>
        <p:spPr>
          <a:xfrm>
            <a:off x="-71640" y="-32544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57" name="Picture 4"/>
          <p:cNvPicPr/>
          <p:nvPr/>
        </p:nvPicPr>
        <p:blipFill>
          <a:blip r:embed="rId3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158" name="Picture 5"/>
          <p:cNvPicPr/>
          <p:nvPr/>
        </p:nvPicPr>
        <p:blipFill>
          <a:blip r:embed="rId4" cstate="print"/>
          <a:stretch/>
        </p:blipFill>
        <p:spPr>
          <a:xfrm>
            <a:off x="1206360" y="2746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99"/>
                </a:solidFill>
                <a:latin typeface="Times New Roman"/>
              </a:rPr>
              <a:t>Прогулки по Шарташу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-1208160" y="1417680"/>
            <a:ext cx="7343640" cy="464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2720" indent="-342360"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61" name="Изображение 4"/>
          <p:cNvPicPr/>
          <p:nvPr/>
        </p:nvPicPr>
        <p:blipFill>
          <a:blip r:embed="rId5" cstate="print"/>
          <a:stretch/>
        </p:blipFill>
        <p:spPr>
          <a:xfrm>
            <a:off x="4570560" y="4162320"/>
            <a:ext cx="3457080" cy="2296800"/>
          </a:xfrm>
          <a:prstGeom prst="rect">
            <a:avLst/>
          </a:prstGeom>
          <a:ln>
            <a:noFill/>
          </a:ln>
        </p:spPr>
      </p:pic>
      <p:pic>
        <p:nvPicPr>
          <p:cNvPr id="162" name="Изображение 4108"/>
          <p:cNvPicPr/>
          <p:nvPr/>
        </p:nvPicPr>
        <p:blipFill>
          <a:blip r:embed="rId6" cstate="print"/>
          <a:stretch/>
        </p:blipFill>
        <p:spPr>
          <a:xfrm>
            <a:off x="816120" y="4181400"/>
            <a:ext cx="3603240" cy="2279520"/>
          </a:xfrm>
          <a:prstGeom prst="rect">
            <a:avLst/>
          </a:prstGeom>
          <a:ln>
            <a:noFill/>
          </a:ln>
        </p:spPr>
      </p:pic>
      <p:pic>
        <p:nvPicPr>
          <p:cNvPr id="163" name="Изображение 1"/>
          <p:cNvPicPr/>
          <p:nvPr/>
        </p:nvPicPr>
        <p:blipFill>
          <a:blip r:embed="rId7" cstate="print"/>
          <a:stretch/>
        </p:blipFill>
        <p:spPr>
          <a:xfrm>
            <a:off x="2930400" y="1697040"/>
            <a:ext cx="3114360" cy="2334960"/>
          </a:xfrm>
          <a:prstGeom prst="rect">
            <a:avLst/>
          </a:prstGeom>
          <a:ln>
            <a:noFill/>
          </a:ln>
        </p:spPr>
      </p:pic>
      <p:pic>
        <p:nvPicPr>
          <p:cNvPr id="164" name="Изображение 7"/>
          <p:cNvPicPr/>
          <p:nvPr/>
        </p:nvPicPr>
        <p:blipFill>
          <a:blip r:embed="rId8" cstate="print"/>
          <a:stretch/>
        </p:blipFill>
        <p:spPr>
          <a:xfrm>
            <a:off x="816120" y="1647720"/>
            <a:ext cx="1837800" cy="2454120"/>
          </a:xfrm>
          <a:prstGeom prst="rect">
            <a:avLst/>
          </a:prstGeom>
          <a:ln>
            <a:noFill/>
          </a:ln>
        </p:spPr>
      </p:pic>
      <p:pic>
        <p:nvPicPr>
          <p:cNvPr id="165" name="Picture 13"/>
          <p:cNvPicPr/>
          <p:nvPr/>
        </p:nvPicPr>
        <p:blipFill>
          <a:blip r:embed="rId9" cstate="print"/>
          <a:stretch/>
        </p:blipFill>
        <p:spPr>
          <a:xfrm>
            <a:off x="-216000" y="-325440"/>
            <a:ext cx="9575640" cy="7183080"/>
          </a:xfrm>
          <a:prstGeom prst="rect">
            <a:avLst/>
          </a:prstGeom>
          <a:ln>
            <a:noFill/>
          </a:ln>
        </p:spPr>
      </p:pic>
      <p:sp>
        <p:nvSpPr>
          <p:cNvPr id="166" name="TextShape 3"/>
          <p:cNvSpPr txBox="1"/>
          <p:nvPr/>
        </p:nvSpPr>
        <p:spPr>
          <a:xfrm>
            <a:off x="6135480" y="1656000"/>
            <a:ext cx="2504520" cy="21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1800" b="1" i="1" strike="noStrike" spc="-1">
                <a:solidFill>
                  <a:srgbClr val="000000"/>
                </a:solidFill>
                <a:latin typeface="Franklin Gothic Book"/>
              </a:rPr>
              <a:t>Был проект задуман наш,</a:t>
            </a:r>
            <a:endParaRPr lang="ru-RU" sz="1800" b="0" i="1" strike="noStrike" spc="-1">
              <a:latin typeface="Arial"/>
            </a:endParaRPr>
          </a:p>
          <a:p>
            <a:pPr algn="ctr"/>
            <a:r>
              <a:rPr lang="ru-RU" sz="1800" b="1" i="1" strike="noStrike" spc="-1">
                <a:solidFill>
                  <a:srgbClr val="000000"/>
                </a:solidFill>
                <a:latin typeface="Franklin Gothic Book"/>
              </a:rPr>
              <a:t>Чтоб все узнали про Шарташ</a:t>
            </a:r>
            <a:endParaRPr lang="ru-RU" sz="1800" b="0" i="1" strike="noStrike" spc="-1">
              <a:latin typeface="Arial"/>
            </a:endParaRPr>
          </a:p>
          <a:p>
            <a:pPr algn="ctr"/>
            <a:r>
              <a:rPr lang="ru-RU" sz="1800" b="1" i="1" strike="noStrike" spc="-1">
                <a:solidFill>
                  <a:srgbClr val="000000"/>
                </a:solidFill>
                <a:latin typeface="Franklin Gothic Book"/>
              </a:rPr>
              <a:t>Мы очень любим там гулять, </a:t>
            </a:r>
            <a:endParaRPr lang="ru-RU" sz="1800" b="0" i="1" strike="noStrike" spc="-1">
              <a:latin typeface="Arial"/>
            </a:endParaRPr>
          </a:p>
          <a:p>
            <a:pPr algn="ctr"/>
            <a:r>
              <a:rPr lang="ru-RU" sz="1800" b="1" i="1" strike="noStrike" spc="-1">
                <a:solidFill>
                  <a:srgbClr val="000000"/>
                </a:solidFill>
                <a:latin typeface="Franklin Gothic Book"/>
              </a:rPr>
              <a:t>Свежим воздухом дышать</a:t>
            </a:r>
            <a:endParaRPr lang="ru-RU" sz="1800" b="0" i="1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68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69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170" name="Picture 5"/>
          <p:cNvPicPr/>
          <p:nvPr/>
        </p:nvPicPr>
        <p:blipFill>
          <a:blip r:embed="rId5" cstate="print"/>
          <a:stretch/>
        </p:blipFill>
        <p:spPr>
          <a:xfrm>
            <a:off x="1187280" y="2602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99"/>
                </a:solidFill>
                <a:latin typeface="Times New Roman"/>
              </a:rPr>
              <a:t>Каменные палатки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72" name="Изображение 9227"/>
          <p:cNvPicPr/>
          <p:nvPr/>
        </p:nvPicPr>
        <p:blipFill>
          <a:blip r:embed="rId6" cstate="print"/>
          <a:stretch/>
        </p:blipFill>
        <p:spPr>
          <a:xfrm>
            <a:off x="6296040" y="3651120"/>
            <a:ext cx="1836360" cy="24494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Изображение 2"/>
          <p:cNvPicPr/>
          <p:nvPr/>
        </p:nvPicPr>
        <p:blipFill>
          <a:blip r:embed="rId7" cstate="print"/>
          <a:stretch/>
        </p:blipFill>
        <p:spPr>
          <a:xfrm>
            <a:off x="900000" y="3716280"/>
            <a:ext cx="1836360" cy="2447640"/>
          </a:xfrm>
          <a:prstGeom prst="rect">
            <a:avLst/>
          </a:prstGeom>
          <a:ln>
            <a:noFill/>
          </a:ln>
        </p:spPr>
      </p:pic>
      <p:pic>
        <p:nvPicPr>
          <p:cNvPr id="175" name="Изображение 6156"/>
          <p:cNvPicPr/>
          <p:nvPr/>
        </p:nvPicPr>
        <p:blipFill>
          <a:blip r:embed="rId8" cstate="print"/>
          <a:stretch/>
        </p:blipFill>
        <p:spPr>
          <a:xfrm>
            <a:off x="3176640" y="4006800"/>
            <a:ext cx="2792160" cy="2093760"/>
          </a:xfrm>
          <a:prstGeom prst="rect">
            <a:avLst/>
          </a:prstGeom>
          <a:ln>
            <a:noFill/>
          </a:ln>
        </p:spPr>
      </p:pic>
      <p:pic>
        <p:nvPicPr>
          <p:cNvPr id="176" name="Изображение 6157"/>
          <p:cNvPicPr/>
          <p:nvPr/>
        </p:nvPicPr>
        <p:blipFill>
          <a:blip r:embed="rId9" cstate="print"/>
          <a:stretch/>
        </p:blipFill>
        <p:spPr>
          <a:xfrm>
            <a:off x="3671280" y="1699560"/>
            <a:ext cx="4536720" cy="1828440"/>
          </a:xfrm>
          <a:prstGeom prst="rect">
            <a:avLst/>
          </a:prstGeom>
          <a:ln>
            <a:noFill/>
          </a:ln>
        </p:spPr>
      </p:pic>
      <p:sp>
        <p:nvSpPr>
          <p:cNvPr id="177" name="TextShape 3"/>
          <p:cNvSpPr txBox="1"/>
          <p:nvPr/>
        </p:nvSpPr>
        <p:spPr>
          <a:xfrm>
            <a:off x="864000" y="1584000"/>
            <a:ext cx="2736000" cy="194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1400" b="1" strike="noStrike" spc="-1">
                <a:latin typeface="Franklin Gothic Book"/>
              </a:rPr>
              <a:t>Что гордостью города нашего является?</a:t>
            </a:r>
          </a:p>
          <a:p>
            <a:pPr algn="ctr"/>
            <a:r>
              <a:rPr lang="ru-RU" sz="1400" b="1" strike="noStrike" spc="-1">
                <a:latin typeface="Franklin Gothic Book"/>
              </a:rPr>
              <a:t>То, что каменными палатками называется!</a:t>
            </a:r>
          </a:p>
          <a:p>
            <a:pPr algn="ctr"/>
            <a:r>
              <a:rPr lang="ru-RU" sz="1400" b="1" strike="noStrike" spc="-1">
                <a:latin typeface="Franklin Gothic Book"/>
              </a:rPr>
              <a:t>Что за чудо великан такой</a:t>
            </a:r>
          </a:p>
          <a:p>
            <a:pPr algn="ctr"/>
            <a:r>
              <a:rPr lang="ru-RU" sz="1400" b="1" strike="noStrike" spc="-1">
                <a:latin typeface="Franklin Gothic Book"/>
              </a:rPr>
              <a:t>Камни сложил один на другой?</a:t>
            </a:r>
          </a:p>
          <a:p>
            <a:pPr algn="ctr"/>
            <a:r>
              <a:rPr lang="ru-RU" sz="1400" b="1" strike="noStrike" spc="-1">
                <a:latin typeface="Franklin Gothic Book"/>
              </a:rPr>
              <a:t>И такая получилась красота-</a:t>
            </a:r>
          </a:p>
          <a:p>
            <a:pPr algn="ctr"/>
            <a:r>
              <a:rPr lang="ru-RU" sz="1400" b="1" strike="noStrike" spc="-1">
                <a:latin typeface="Franklin Gothic Book"/>
              </a:rPr>
              <a:t>Люди едут посмотреть из далека</a:t>
            </a:r>
          </a:p>
          <a:p>
            <a:pPr algn="ctr">
              <a:spcAft>
                <a:spcPts val="567"/>
              </a:spcAft>
            </a:pPr>
            <a:endParaRPr lang="ru-RU" sz="1400" b="1" strike="noStrike" spc="-1">
              <a:latin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1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7"/>
          <p:cNvSpPr>
            <a:spLocks noGrp="1"/>
          </p:cNvSpPr>
          <p:nvPr>
            <p:ph type="title" idx="4294967295"/>
          </p:nvPr>
        </p:nvSpPr>
        <p:spPr>
          <a:xfrm>
            <a:off x="1258888" y="274638"/>
            <a:ext cx="6697662" cy="1143000"/>
          </a:xfrm>
        </p:spPr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Лес. Деревья</a:t>
            </a:r>
            <a:endParaRPr lang="ru-RU" altLang="zh-CN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5" name="Rectangle 18"/>
          <p:cNvSpPr>
            <a:spLocks noGrp="1"/>
          </p:cNvSpPr>
          <p:nvPr>
            <p:ph type="body" idx="4294967295"/>
          </p:nvPr>
        </p:nvSpPr>
        <p:spPr>
          <a:xfrm>
            <a:off x="900113" y="1484313"/>
            <a:ext cx="7343775" cy="46418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altLang="ru-RU" sz="2400" i="1" smtClean="0"/>
          </a:p>
          <a:p>
            <a:pPr>
              <a:lnSpc>
                <a:spcPct val="80000"/>
              </a:lnSpc>
            </a:pPr>
            <a:endParaRPr lang="ru-RU" altLang="ru-RU" sz="2400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51" name="Изображение 1" descr="cap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1700213"/>
            <a:ext cx="24479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Изображение 2" descr="images (4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4005263"/>
            <a:ext cx="2303462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Изображение 3" descr="images (5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625" y="1628775"/>
            <a:ext cx="280828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Замещающая рамка рисунка 3" descr="images (8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3789363"/>
            <a:ext cx="2808288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Изображение 7181" descr="IMG_20181128_15023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575" y="2276475"/>
            <a:ext cx="22764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15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Фауна лесопарка</a:t>
            </a:r>
            <a:endParaRPr lang="ru-RU" altLang="zh-CN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Изображение 3" descr="images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3" y="3819525"/>
            <a:ext cx="276066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Изображение 4" descr="images (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13" y="1844675"/>
            <a:ext cx="27368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Изображение 8204" descr="IMG_20181128_1504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1844675"/>
            <a:ext cx="3081337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Изображение 5" descr="IMG_20181107_1133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140450" y="2070100"/>
            <a:ext cx="2593975" cy="3457575"/>
          </a:xfrm>
          <a:prstGeom prst="rect">
            <a:avLst/>
          </a:prstGeom>
        </p:spPr>
      </p:pic>
      <p:pic>
        <p:nvPicPr>
          <p:cNvPr id="10" name="Picture 3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96552" y="-243408"/>
            <a:ext cx="9865096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274638"/>
            <a:ext cx="6697662" cy="1209675"/>
          </a:xfrm>
        </p:spPr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Мусорить в лесах и парках ЗАПРЕЩЕНО!!!</a:t>
            </a:r>
            <a:endParaRPr lang="ru-RU" altLang="zh-CN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1600200"/>
            <a:ext cx="7272338" cy="44926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zh-CN" sz="2800" smtClean="0"/>
              <a:t>   </a:t>
            </a:r>
            <a:endParaRPr lang="ru-RU" altLang="zh-CN" sz="2400" smtClean="0"/>
          </a:p>
        </p:txBody>
      </p:sp>
      <p:pic>
        <p:nvPicPr>
          <p:cNvPr id="8199" name="Изображение 1" descr="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1773238"/>
            <a:ext cx="3671887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Изображение 2" descr="images (7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3" y="3910003"/>
            <a:ext cx="3168278" cy="210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Изображение 4" descr="IMG_20181107_1130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3933056"/>
            <a:ext cx="3528392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Изображение 2" descr="IMG_20181107_12534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9700" y="177323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9218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13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989138" y="2324100"/>
            <a:ext cx="66976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zh-CN" sz="540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9223" name="Замещающее содержимое 2" descr="1fbdbe0cfc0659f6434c3c7a6af40f8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460500" y="1652588"/>
            <a:ext cx="1635125" cy="1720850"/>
          </a:xfrm>
          <a:prstGeom prst="rect">
            <a:avLst/>
          </a:prstGeom>
        </p:spPr>
      </p:pic>
      <p:pic>
        <p:nvPicPr>
          <p:cNvPr id="9224" name="Замещающее содержимое 4" descr="813c8f63_s_12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944938" y="4435475"/>
            <a:ext cx="1524000" cy="1524000"/>
          </a:xfrm>
          <a:prstGeom prst="rect">
            <a:avLst/>
          </a:prstGeom>
        </p:spPr>
      </p:pic>
      <p:pic>
        <p:nvPicPr>
          <p:cNvPr id="9225" name="Изображение 7" descr="img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4438" y="1779588"/>
            <a:ext cx="18383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Изображение 4" descr="IMG_20181107_11305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8700" y="3860800"/>
            <a:ext cx="24987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Изображение 11276" descr="IMG_20181107_11280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9225" y="1779588"/>
            <a:ext cx="1820863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1278"/>
          <p:cNvSpPr>
            <a:spLocks noChangeArrowheads="1"/>
          </p:cNvSpPr>
          <p:nvPr/>
        </p:nvSpPr>
        <p:spPr bwMode="auto">
          <a:xfrm>
            <a:off x="1460500" y="438150"/>
            <a:ext cx="66246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zh-CN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Знаки нужные мы знаем,</a:t>
            </a:r>
          </a:p>
          <a:p>
            <a:pPr algn="ctr"/>
            <a:r>
              <a:rPr lang="ru-RU" altLang="zh-CN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лес от пожара защищаем</a:t>
            </a:r>
            <a:endParaRPr lang="ru-RU" altLang="ru-RU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3548336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1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196975"/>
            <a:ext cx="69453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18"/>
          <p:cNvSpPr>
            <a:spLocks noGrp="1" noChangeArrowheads="1"/>
          </p:cNvSpPr>
          <p:nvPr>
            <p:ph idx="4294967295"/>
          </p:nvPr>
        </p:nvSpPr>
        <p:spPr>
          <a:xfrm>
            <a:off x="900113" y="2565400"/>
            <a:ext cx="7343775" cy="3560763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1800" smtClean="0"/>
              <a:t>  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1800" smtClean="0"/>
              <a:t>         </a:t>
            </a:r>
            <a:endParaRPr lang="ru-RU" altLang="zh-CN" sz="2000" smtClean="0"/>
          </a:p>
        </p:txBody>
      </p:sp>
      <p:pic>
        <p:nvPicPr>
          <p:cNvPr id="3077" name="Изображение 5127" descr="IMG_20181108_1456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1628775"/>
            <a:ext cx="6408738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79613" y="1125538"/>
            <a:ext cx="57610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Макет Каменных палаток в лесопарке Шарташ</a:t>
            </a:r>
            <a:endParaRPr lang="ru-RU" altLang="ru-RU" sz="2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10242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2656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1474788" y="2136775"/>
            <a:ext cx="66976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zh-CN" sz="540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10246" name="Изображение 12296" descr="IMG_20181106_1549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28775"/>
            <a:ext cx="2106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Изображение 12297" descr="IMG_20181128_1504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700213"/>
            <a:ext cx="24304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Изображение 12298" descr="IMG_20181113_1158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1557338"/>
            <a:ext cx="279241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Изображение 12300" descr="IMG_20181113_1346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8513" y="4090988"/>
            <a:ext cx="2792412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Изображение 12302" descr="IMG_20181113_13584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0338" y="4581525"/>
            <a:ext cx="266541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12303"/>
          <p:cNvSpPr>
            <a:spLocks noChangeArrowheads="1"/>
          </p:cNvSpPr>
          <p:nvPr/>
        </p:nvSpPr>
        <p:spPr bwMode="auto">
          <a:xfrm>
            <a:off x="936625" y="5119688"/>
            <a:ext cx="176371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zh-CN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Макеты</a:t>
            </a:r>
          </a:p>
          <a:p>
            <a:r>
              <a:rPr lang="ru-RU" altLang="zh-CN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 временам года:</a:t>
            </a:r>
          </a:p>
          <a:p>
            <a:r>
              <a:rPr lang="ru-RU" altLang="zh-CN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Зима</a:t>
            </a:r>
            <a:endParaRPr lang="ru-RU" altLang="zh-CN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877050" y="3716338"/>
            <a:ext cx="7953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Весна</a:t>
            </a:r>
            <a:endParaRPr lang="ru-RU" alt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877050" y="6289675"/>
            <a:ext cx="8270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Осень</a:t>
            </a:r>
            <a:endParaRPr lang="ru-RU" alt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-122238" y="0"/>
            <a:ext cx="9266238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79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0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3" name="Picture 3"/>
          <p:cNvPicPr/>
          <p:nvPr/>
        </p:nvPicPr>
        <p:blipFill>
          <a:blip r:embed="rId5" cstate="print"/>
          <a:stretch/>
        </p:blipFill>
        <p:spPr>
          <a:xfrm>
            <a:off x="1008000" y="1728000"/>
            <a:ext cx="2952000" cy="2214000"/>
          </a:xfrm>
          <a:prstGeom prst="rect">
            <a:avLst/>
          </a:prstGeom>
          <a:ln>
            <a:noFill/>
          </a:ln>
        </p:spPr>
      </p:pic>
      <p:pic>
        <p:nvPicPr>
          <p:cNvPr id="184" name="Picture 2"/>
          <p:cNvPicPr/>
          <p:nvPr/>
        </p:nvPicPr>
        <p:blipFill>
          <a:blip r:embed="rId6" cstate="print"/>
          <a:stretch/>
        </p:blipFill>
        <p:spPr>
          <a:xfrm>
            <a:off x="4608000" y="1706400"/>
            <a:ext cx="3004920" cy="2253600"/>
          </a:xfrm>
          <a:prstGeom prst="rect">
            <a:avLst/>
          </a:prstGeom>
          <a:ln>
            <a:noFill/>
          </a:ln>
        </p:spPr>
      </p:pic>
      <p:pic>
        <p:nvPicPr>
          <p:cNvPr id="185" name="Picture 4"/>
          <p:cNvPicPr/>
          <p:nvPr/>
        </p:nvPicPr>
        <p:blipFill>
          <a:blip r:embed="rId7" cstate="print"/>
          <a:stretch/>
        </p:blipFill>
        <p:spPr>
          <a:xfrm>
            <a:off x="1008000" y="4032000"/>
            <a:ext cx="2954160" cy="2215440"/>
          </a:xfrm>
          <a:prstGeom prst="rect">
            <a:avLst/>
          </a:prstGeom>
          <a:ln>
            <a:noFill/>
          </a:ln>
        </p:spPr>
      </p:pic>
      <p:pic>
        <p:nvPicPr>
          <p:cNvPr id="186" name="Picture 4"/>
          <p:cNvPicPr/>
          <p:nvPr/>
        </p:nvPicPr>
        <p:blipFill>
          <a:blip r:embed="rId8" cstate="print"/>
          <a:stretch/>
        </p:blipFill>
        <p:spPr>
          <a:xfrm>
            <a:off x="4608000" y="4032000"/>
            <a:ext cx="2952000" cy="2213640"/>
          </a:xfrm>
          <a:prstGeom prst="rect">
            <a:avLst/>
          </a:prstGeom>
          <a:ln>
            <a:noFill/>
          </a:ln>
        </p:spPr>
      </p:pic>
      <p:sp>
        <p:nvSpPr>
          <p:cNvPr id="187" name="TextShape 3"/>
          <p:cNvSpPr txBox="1"/>
          <p:nvPr/>
        </p:nvSpPr>
        <p:spPr>
          <a:xfrm>
            <a:off x="1440000" y="443160"/>
            <a:ext cx="6552000" cy="164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000" b="0" i="1" strike="noStrike" cap="all" spc="-1">
                <a:solidFill>
                  <a:srgbClr val="3465A4"/>
                </a:solidFill>
                <a:latin typeface="Franklin Gothic Medium"/>
              </a:rPr>
              <a:t>Вокруг лесопарка Шарташ, мы воссоздали Кировский район, каким бы мы хотели видеть его в будущем.</a:t>
            </a:r>
            <a:endParaRPr lang="ru-RU" sz="2000" b="0" i="1" strike="noStrike" spc="-1">
              <a:solidFill>
                <a:srgbClr val="3465A4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26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27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128" name="Picture 5"/>
          <p:cNvPicPr/>
          <p:nvPr/>
        </p:nvPicPr>
        <p:blipFill>
          <a:blip r:embed="rId5" cstate="print"/>
          <a:stretch/>
        </p:blipFill>
        <p:spPr>
          <a:xfrm>
            <a:off x="1187624" y="404664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TextShape 2"/>
          <p:cNvSpPr txBox="1"/>
          <p:nvPr/>
        </p:nvSpPr>
        <p:spPr>
          <a:xfrm>
            <a:off x="1512000" y="648000"/>
            <a:ext cx="6408000" cy="792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ru-RU" sz="2000" b="1" i="1" strike="noStrike" spc="-1" dirty="0" smtClean="0">
                <a:solidFill>
                  <a:srgbClr val="0070C0"/>
                </a:solidFill>
                <a:latin typeface="Arial"/>
              </a:rPr>
              <a:t>ИНФОРМАЦИОННАЯ КАРТА ПРОЕКТА</a:t>
            </a:r>
            <a:endParaRPr lang="ru-RU" sz="2000" b="0" strike="noStrike" spc="-1" dirty="0">
              <a:solidFill>
                <a:srgbClr val="0070C0"/>
              </a:solidFill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131" name="TextShape 3"/>
          <p:cNvSpPr txBox="1"/>
          <p:nvPr/>
        </p:nvSpPr>
        <p:spPr>
          <a:xfrm>
            <a:off x="792000" y="1412776"/>
            <a:ext cx="7596424" cy="504922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ru-RU" sz="2000" spc="-1" dirty="0" smtClean="0">
                <a:latin typeface="Times New Roman" pitchFamily="18" charset="0"/>
                <a:cs typeface="Times New Roman" pitchFamily="18" charset="0"/>
              </a:rPr>
              <a:t>	В результате работы над проектом воспитанники изучили заповедники и парки Урала. Но более подробно мы решили остановиться на </a:t>
            </a:r>
            <a:r>
              <a:rPr lang="ru-RU" sz="2000" spc="-1" dirty="0" err="1" smtClean="0">
                <a:latin typeface="Times New Roman" pitchFamily="18" charset="0"/>
                <a:cs typeface="Times New Roman" pitchFamily="18" charset="0"/>
              </a:rPr>
              <a:t>Шарташском</a:t>
            </a:r>
            <a:r>
              <a:rPr lang="ru-RU" sz="2000" spc="-1" dirty="0" smtClean="0">
                <a:latin typeface="Times New Roman" pitchFamily="18" charset="0"/>
                <a:cs typeface="Times New Roman" pitchFamily="18" charset="0"/>
              </a:rPr>
              <a:t> лесопарке, так как он находится не далеко от детского сада. Было создано несколько макетов  парка из разных материалов. В проекте приняли участие воспитанники группы для детей с ЗПР.</a:t>
            </a:r>
          </a:p>
          <a:p>
            <a:pPr algn="just"/>
            <a:r>
              <a:rPr lang="ru-RU" sz="2000" spc="-1" dirty="0" smtClean="0">
                <a:latin typeface="Times New Roman" pitchFamily="18" charset="0"/>
                <a:cs typeface="Times New Roman" pitchFamily="18" charset="0"/>
              </a:rPr>
              <a:t> Хочется сказать, что я работаю логопедом в группе для детей с ЗПР. У такой категории детей наблюдаются нарушения в развитии познавательной сферы деятельности, нарушена мелкая моторика, ограниченный словарный запас. Недостаточный уровень знаний и представлений об окружающем мире. </a:t>
            </a:r>
          </a:p>
          <a:p>
            <a:pPr algn="just"/>
            <a:r>
              <a:rPr lang="ru-RU" sz="2000" b="0" strike="noStrike" spc="-1" dirty="0" smtClean="0">
                <a:latin typeface="Times New Roman" pitchFamily="18" charset="0"/>
                <a:cs typeface="Times New Roman" pitchFamily="18" charset="0"/>
              </a:rPr>
              <a:t>Поэтому основными задачами моей работы были:</a:t>
            </a:r>
          </a:p>
          <a:p>
            <a:pPr algn="just">
              <a:buFontTx/>
              <a:buChar char="-"/>
            </a:pPr>
            <a:r>
              <a:rPr lang="ru-RU" sz="2000" spc="-1" dirty="0" smtClean="0">
                <a:latin typeface="Times New Roman" pitchFamily="18" charset="0"/>
                <a:cs typeface="Times New Roman" pitchFamily="18" charset="0"/>
              </a:rPr>
              <a:t>расширение и обогащение словарного запаса;</a:t>
            </a:r>
          </a:p>
          <a:p>
            <a:pPr algn="just">
              <a:buFontTx/>
              <a:buChar char="-"/>
            </a:pPr>
            <a:r>
              <a:rPr lang="ru-RU" sz="2000" spc="-1" dirty="0" smtClean="0">
                <a:latin typeface="Times New Roman" pitchFamily="18" charset="0"/>
                <a:cs typeface="Times New Roman" pitchFamily="18" charset="0"/>
              </a:rPr>
              <a:t> развитие познавательной сферы деятельности;</a:t>
            </a:r>
          </a:p>
          <a:p>
            <a:pPr algn="just">
              <a:buFontTx/>
              <a:buChar char="-"/>
            </a:pPr>
            <a:r>
              <a:rPr lang="ru-RU" sz="2000" b="0" strike="noStrike" spc="-1" dirty="0" smtClean="0">
                <a:latin typeface="Times New Roman" pitchFamily="18" charset="0"/>
                <a:cs typeface="Times New Roman" pitchFamily="18" charset="0"/>
              </a:rPr>
              <a:t> развитие мелкой моторики;</a:t>
            </a:r>
            <a:endParaRPr lang="en-US" sz="2000" b="0" strike="noStrike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0" strike="noStrike" spc="-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600" b="0" strike="noStrike" spc="-1" dirty="0">
              <a:latin typeface="Arial"/>
            </a:endParaRPr>
          </a:p>
          <a:p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89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0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191" name="Picture 5"/>
          <p:cNvPicPr/>
          <p:nvPr/>
        </p:nvPicPr>
        <p:blipFill>
          <a:blip r:embed="rId5" cstate="print"/>
          <a:stretch/>
        </p:blipFill>
        <p:spPr>
          <a:xfrm>
            <a:off x="1187280" y="2602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4" name="Picture 2"/>
          <p:cNvPicPr/>
          <p:nvPr/>
        </p:nvPicPr>
        <p:blipFill>
          <a:blip r:embed="rId6" cstate="print"/>
          <a:stretch/>
        </p:blipFill>
        <p:spPr>
          <a:xfrm>
            <a:off x="1008000" y="1844824"/>
            <a:ext cx="2987936" cy="2187176"/>
          </a:xfrm>
          <a:prstGeom prst="rect">
            <a:avLst/>
          </a:prstGeom>
          <a:ln>
            <a:noFill/>
          </a:ln>
        </p:spPr>
      </p:pic>
      <p:pic>
        <p:nvPicPr>
          <p:cNvPr id="195" name="Picture 3"/>
          <p:cNvPicPr/>
          <p:nvPr/>
        </p:nvPicPr>
        <p:blipFill>
          <a:blip r:embed="rId7" cstate="print"/>
          <a:stretch/>
        </p:blipFill>
        <p:spPr>
          <a:xfrm>
            <a:off x="4788024" y="1844824"/>
            <a:ext cx="2987976" cy="2187176"/>
          </a:xfrm>
          <a:prstGeom prst="rect">
            <a:avLst/>
          </a:prstGeom>
          <a:ln>
            <a:noFill/>
          </a:ln>
        </p:spPr>
      </p:pic>
      <p:pic>
        <p:nvPicPr>
          <p:cNvPr id="196" name="Picture 5"/>
          <p:cNvPicPr/>
          <p:nvPr/>
        </p:nvPicPr>
        <p:blipFill>
          <a:blip r:embed="rId8" cstate="print"/>
          <a:stretch/>
        </p:blipFill>
        <p:spPr>
          <a:xfrm>
            <a:off x="1008000" y="4149080"/>
            <a:ext cx="2987936" cy="2054440"/>
          </a:xfrm>
          <a:prstGeom prst="rect">
            <a:avLst/>
          </a:prstGeom>
          <a:ln>
            <a:noFill/>
          </a:ln>
        </p:spPr>
      </p:pic>
      <p:pic>
        <p:nvPicPr>
          <p:cNvPr id="197" name="Picture 4"/>
          <p:cNvPicPr/>
          <p:nvPr/>
        </p:nvPicPr>
        <p:blipFill>
          <a:blip r:embed="rId9" cstate="print"/>
          <a:stretch/>
        </p:blipFill>
        <p:spPr>
          <a:xfrm>
            <a:off x="4788024" y="4149080"/>
            <a:ext cx="2987976" cy="1970920"/>
          </a:xfrm>
          <a:prstGeom prst="rect">
            <a:avLst/>
          </a:prstGeom>
          <a:ln>
            <a:noFill/>
          </a:ln>
        </p:spPr>
      </p:pic>
      <p:sp>
        <p:nvSpPr>
          <p:cNvPr id="198" name="TextShape 3"/>
          <p:cNvSpPr txBox="1"/>
          <p:nvPr/>
        </p:nvSpPr>
        <p:spPr>
          <a:xfrm>
            <a:off x="971600" y="476672"/>
            <a:ext cx="7344816" cy="95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b="0" strike="noStrike" cap="all" spc="-1" dirty="0">
                <a:solidFill>
                  <a:srgbClr val="3465A4"/>
                </a:solidFill>
                <a:latin typeface="Times New Roman" pitchFamily="18" charset="0"/>
                <a:cs typeface="Times New Roman" pitchFamily="18" charset="0"/>
              </a:rPr>
              <a:t>В макете воссозданы: наш 266 детский сад, детская поликлиника, взрослая больница, кировский, торговый комплекс </a:t>
            </a:r>
            <a:r>
              <a:rPr lang="ru-RU" b="0" strike="noStrike" cap="all" spc="-1" dirty="0" smtClean="0">
                <a:solidFill>
                  <a:srgbClr val="3465A4"/>
                </a:solidFill>
                <a:latin typeface="Times New Roman" pitchFamily="18" charset="0"/>
                <a:cs typeface="Times New Roman" pitchFamily="18" charset="0"/>
              </a:rPr>
              <a:t>КОР. Над макетом трудился весь детский сад</a:t>
            </a:r>
            <a:endParaRPr lang="ru-RU" b="0" strike="noStrike" spc="-1" dirty="0">
              <a:solidFill>
                <a:srgbClr val="3465A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208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09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210" name="Picture 5"/>
          <p:cNvPicPr/>
          <p:nvPr/>
        </p:nvPicPr>
        <p:blipFill>
          <a:blip r:embed="rId5" cstate="print"/>
          <a:stretch/>
        </p:blipFill>
        <p:spPr>
          <a:xfrm>
            <a:off x="1187280" y="2602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TextShape 3"/>
          <p:cNvSpPr txBox="1"/>
          <p:nvPr/>
        </p:nvSpPr>
        <p:spPr>
          <a:xfrm>
            <a:off x="1296000" y="541800"/>
            <a:ext cx="6696000" cy="1018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200" b="1" i="1" strike="noStrike" cap="all" spc="-1">
                <a:solidFill>
                  <a:srgbClr val="3465A4"/>
                </a:solidFill>
                <a:latin typeface="Times New Roman"/>
              </a:rPr>
              <a:t>В рамках реализации проекта «Добрые Истории» проходила выставка «Дома и домики»</a:t>
            </a:r>
            <a:endParaRPr lang="ru-RU" sz="2200" b="1" i="1" strike="noStrike" spc="-1">
              <a:solidFill>
                <a:srgbClr val="3465A4"/>
              </a:solidFill>
              <a:latin typeface="Times New Roman"/>
            </a:endParaRPr>
          </a:p>
        </p:txBody>
      </p:sp>
      <p:pic>
        <p:nvPicPr>
          <p:cNvPr id="214" name="Picture 4"/>
          <p:cNvPicPr/>
          <p:nvPr/>
        </p:nvPicPr>
        <p:blipFill>
          <a:blip r:embed="rId6" cstate="print"/>
          <a:stretch/>
        </p:blipFill>
        <p:spPr>
          <a:xfrm>
            <a:off x="4752000" y="3726360"/>
            <a:ext cx="3096000" cy="232164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7" cstate="print"/>
          <a:stretch/>
        </p:blipFill>
        <p:spPr>
          <a:xfrm>
            <a:off x="1187280" y="1559880"/>
            <a:ext cx="3060720" cy="211536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215"/>
          <p:cNvPicPr/>
          <p:nvPr/>
        </p:nvPicPr>
        <p:blipFill>
          <a:blip r:embed="rId8" cstate="print"/>
          <a:stretch/>
        </p:blipFill>
        <p:spPr>
          <a:xfrm>
            <a:off x="4752000" y="1514160"/>
            <a:ext cx="3096000" cy="213372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9" cstate="print"/>
          <a:stretch/>
        </p:blipFill>
        <p:spPr>
          <a:xfrm>
            <a:off x="1175760" y="3744000"/>
            <a:ext cx="3072240" cy="23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219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20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221" name="Picture 5"/>
          <p:cNvPicPr/>
          <p:nvPr/>
        </p:nvPicPr>
        <p:blipFill>
          <a:blip r:embed="rId5" cstate="print"/>
          <a:stretch/>
        </p:blipFill>
        <p:spPr>
          <a:xfrm>
            <a:off x="1187280" y="2602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TextShape 3"/>
          <p:cNvSpPr txBox="1"/>
          <p:nvPr/>
        </p:nvSpPr>
        <p:spPr>
          <a:xfrm>
            <a:off x="1296000" y="360000"/>
            <a:ext cx="6624000" cy="122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000" b="0" i="1" strike="noStrike" cap="all" spc="-1">
                <a:solidFill>
                  <a:srgbClr val="355269"/>
                </a:solidFill>
                <a:latin typeface="Arial"/>
              </a:rPr>
              <a:t>Кто не был в нашем парке приходите</a:t>
            </a:r>
            <a:r>
              <a:rPr lang="ru-RU" sz="2000" b="0" i="1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t/>
            </a:r>
            <a:br/>
            <a:r>
              <a:rPr lang="ru-RU" sz="2000" b="0" i="1" strike="noStrike" cap="all" spc="-1">
                <a:solidFill>
                  <a:srgbClr val="355269"/>
                </a:solidFill>
                <a:latin typeface="Arial"/>
              </a:rPr>
              <a:t>И знакомых с собою зовите.</a:t>
            </a:r>
            <a:r>
              <a:rPr lang="ru-RU" sz="2000" b="0" i="1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t/>
            </a:r>
            <a:br/>
            <a:r>
              <a:rPr lang="ru-RU" sz="2000" b="0" i="1" strike="noStrike" cap="all" spc="-1">
                <a:solidFill>
                  <a:srgbClr val="355269"/>
                </a:solidFill>
                <a:latin typeface="Arial"/>
              </a:rPr>
              <a:t>В нем будем все вместе мы отдыхать,</a:t>
            </a:r>
            <a:r>
              <a:rPr lang="ru-RU" sz="2000" b="0" i="1" strike="noStrike" spc="-1">
                <a:solidFill>
                  <a:srgbClr val="355269"/>
                </a:solidFill>
                <a:latin typeface="Arial"/>
              </a:rPr>
              <a:t> </a:t>
            </a:r>
            <a:r>
              <a:t/>
            </a:r>
            <a:br/>
            <a:r>
              <a:rPr lang="ru-RU" sz="2000" b="0" i="1" strike="noStrike" cap="all" spc="-1">
                <a:solidFill>
                  <a:srgbClr val="355269"/>
                </a:solidFill>
                <a:latin typeface="Arial"/>
              </a:rPr>
              <a:t>Играть, веселиться и просто гулять!!!</a:t>
            </a:r>
            <a:endParaRPr lang="ru-RU" sz="2000" b="0" i="1" strike="noStrike" spc="-1">
              <a:solidFill>
                <a:srgbClr val="355269"/>
              </a:solidFill>
              <a:latin typeface="Arial"/>
            </a:endParaRPr>
          </a:p>
        </p:txBody>
      </p:sp>
      <p:pic>
        <p:nvPicPr>
          <p:cNvPr id="227" name="Изображение 6159"/>
          <p:cNvPicPr/>
          <p:nvPr/>
        </p:nvPicPr>
        <p:blipFill>
          <a:blip r:embed="rId6" cstate="print"/>
          <a:stretch/>
        </p:blipFill>
        <p:spPr>
          <a:xfrm>
            <a:off x="4860032" y="3933056"/>
            <a:ext cx="3312016" cy="2088232"/>
          </a:xfrm>
          <a:prstGeom prst="rect">
            <a:avLst/>
          </a:prstGeom>
          <a:ln>
            <a:noFill/>
          </a:ln>
        </p:spPr>
      </p:pic>
      <p:pic>
        <p:nvPicPr>
          <p:cNvPr id="228" name="Изображение 4109"/>
          <p:cNvPicPr/>
          <p:nvPr/>
        </p:nvPicPr>
        <p:blipFill>
          <a:blip r:embed="rId7" cstate="print"/>
          <a:stretch/>
        </p:blipFill>
        <p:spPr>
          <a:xfrm>
            <a:off x="1043608" y="3933056"/>
            <a:ext cx="3312368" cy="2016224"/>
          </a:xfrm>
          <a:prstGeom prst="rect">
            <a:avLst/>
          </a:prstGeom>
          <a:ln>
            <a:noFill/>
          </a:ln>
        </p:spPr>
      </p:pic>
      <p:pic>
        <p:nvPicPr>
          <p:cNvPr id="14" name="Изображение 4108" descr="581406_ma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700808"/>
            <a:ext cx="3312368" cy="209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1926" y="1700808"/>
            <a:ext cx="31335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274638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Предыстория проекта</a:t>
            </a:r>
          </a:p>
        </p:txBody>
      </p:sp>
      <p:sp>
        <p:nvSpPr>
          <p:cNvPr id="4102" name="Rectangle 18"/>
          <p:cNvSpPr>
            <a:spLocks noChangeArrowheads="1"/>
          </p:cNvSpPr>
          <p:nvPr/>
        </p:nvSpPr>
        <p:spPr bwMode="auto">
          <a:xfrm>
            <a:off x="900113" y="1412776"/>
            <a:ext cx="7343775" cy="47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zh-CN" sz="2400" i="1" dirty="0"/>
              <a:t>    </a:t>
            </a:r>
            <a:r>
              <a:rPr lang="ru-RU" altLang="zh-CN" sz="2400" i="1" dirty="0" smtClean="0"/>
              <a:t>		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понедельникам в нашей группе принято делиться впечатлениями о том, как ребята провели выходной. И вот, как обычно, мы собрались вместе в круг, и ребята стали рассказывать, как и кто провел выходные дни: кто-то ездил к бабушке за город, кто-то копал картошку в саду, а девочка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Соня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ходила с папой и мамой на </a:t>
            </a:r>
            <a:r>
              <a:rPr lang="ru-RU" altLang="zh-CN" sz="2000" dirty="0" err="1">
                <a:latin typeface="Times New Roman" pitchFamily="18" charset="0"/>
                <a:cs typeface="Times New Roman" pitchFamily="18" charset="0"/>
              </a:rPr>
              <a:t>Шарташ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. Она в  рассказала о своем походе в парк.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Соня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отметила, что погода была просто отличная, что в лесу она повстречала белочек и птичек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. Но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кроме радостных впечатлений были еще и грустные моменты. Некоторые люди громко кричали и мусорили. Ребята согласились с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Соней,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тоже поделились своими впечатлениями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о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прогулке по </a:t>
            </a:r>
            <a:r>
              <a:rPr lang="ru-RU" altLang="zh-CN" sz="2000" dirty="0" err="1">
                <a:latin typeface="Times New Roman" pitchFamily="18" charset="0"/>
                <a:cs typeface="Times New Roman" pitchFamily="18" charset="0"/>
              </a:rPr>
              <a:t>Шарташу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. У всех они были разные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«Ребята, а каким вы хотели бы видеть наш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	парк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?» -  спросили мы. Ответов было много.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	Вдруг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кто-то предложил: «А давайте нарисуем,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	что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мы хотим», а кто-то сказал: «А давайте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		лучше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сделаем». Вот так и появился наш макет. 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</a:pPr>
            <a:endParaRPr lang="ru-RU" altLang="zh-CN" sz="2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437112"/>
            <a:ext cx="1776323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1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17"/>
          <p:cNvSpPr>
            <a:spLocks noGrp="1"/>
          </p:cNvSpPr>
          <p:nvPr>
            <p:ph type="title"/>
          </p:nvPr>
        </p:nvSpPr>
        <p:spPr>
          <a:xfrm>
            <a:off x="1258887" y="274638"/>
            <a:ext cx="6697663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</a:rPr>
              <a:t> </a:t>
            </a:r>
            <a:r>
              <a:rPr sz="3200" b="1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5126" name="Rectangle 18"/>
          <p:cNvSpPr>
            <a:spLocks noGrp="1" noChangeArrowheads="1"/>
          </p:cNvSpPr>
          <p:nvPr>
            <p:ph idx="4294967295"/>
          </p:nvPr>
        </p:nvSpPr>
        <p:spPr>
          <a:xfrm>
            <a:off x="900113" y="1484313"/>
            <a:ext cx="7343775" cy="46418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1800" dirty="0" smtClean="0"/>
              <a:t>   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1800" dirty="0" smtClean="0"/>
              <a:t>         </a:t>
            </a: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У людей, живущих в современном мире, множество проблем, но, пожалуй, одной из самых острых и насущных является проблема сохранения окружающей среды. Общение детей с природой, организованное педагогом, вызывает устойчивый интерес, стимулирует желание заботиться о природе и охранять ее. Поэтому поиск оптимальных путей воспитания у детей любви к природе родного края, на наш взгляд, является актуальным на современном этапе развития экологического воспитания дошкольников.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     Ознакомление детей с природой способствует сознанию важности окружающего мира.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          Проект направлен на формирование экологического сознания и обогащения знаний детей старшего дошкольного возраста о природе родного края, города. Проект поможет решить задачи воспитания маленького гражданина не равнодушного к экологическим проблемам родного города.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1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17"/>
          <p:cNvSpPr>
            <a:spLocks noGrp="1"/>
          </p:cNvSpPr>
          <p:nvPr>
            <p:ph type="title" idx="4294967295"/>
          </p:nvPr>
        </p:nvSpPr>
        <p:spPr>
          <a:xfrm>
            <a:off x="1258888" y="274638"/>
            <a:ext cx="6697662" cy="1143000"/>
          </a:xfrm>
        </p:spPr>
        <p:txBody>
          <a:bodyPr/>
          <a:lstStyle/>
          <a:p>
            <a:pPr algn="ctr" eaLnBrk="1" hangingPunct="1"/>
            <a:r>
              <a:rPr lang="ru-RU" sz="2400" b="1" noProof="1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lt"/>
              </a:rPr>
              <a:t>Направленность проекта – приобщение детей к изучению и защите природы родного </a:t>
            </a:r>
            <a:r>
              <a:rPr lang="ru-RU" sz="2400" b="1" noProof="1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lt"/>
              </a:rPr>
              <a:t>края</a:t>
            </a:r>
            <a:endParaRPr lang="ru-RU" sz="2400" b="1" noProof="1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lt"/>
            </a:endParaRPr>
          </a:p>
        </p:txBody>
      </p:sp>
      <p:sp>
        <p:nvSpPr>
          <p:cNvPr id="37895" name="Rectangle 18"/>
          <p:cNvSpPr>
            <a:spLocks noGrp="1"/>
          </p:cNvSpPr>
          <p:nvPr>
            <p:ph type="body" idx="4294967295"/>
          </p:nvPr>
        </p:nvSpPr>
        <p:spPr>
          <a:xfrm>
            <a:off x="827088" y="1557338"/>
            <a:ext cx="7343775" cy="46418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 исследований</a:t>
            </a:r>
            <a:r>
              <a:rPr lang="ru-RU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лесопарки и заповедники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Парк расположен возле нашего садика и подвержен экологическим проблемам.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Парк прекрасный объект для наблюдений и исследований.</a:t>
            </a: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формирование у детей старшего дошкольного возраста и их родителей чувства сопричастности ко всему живому, гуманное отношение к окружающей среде и стремление проявлять заботу о сохранении природы родного края.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ru-RU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 проекта: исследовательский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ru-RU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проведения:</a:t>
            </a:r>
            <a:r>
              <a:rPr lang="ru-RU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ru-RU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сентябрь-декабрь 2020 г.</a:t>
            </a: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ru-RU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sz="28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53" name="Picture 9" descr="IMG_20181107_1136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509120"/>
            <a:ext cx="2016125" cy="151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1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6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1258888" y="274638"/>
            <a:ext cx="6697662" cy="1143000"/>
          </a:xfrm>
        </p:spPr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</p:txBody>
      </p:sp>
      <p:sp>
        <p:nvSpPr>
          <p:cNvPr id="7174" name="Rectangle 18"/>
          <p:cNvSpPr>
            <a:spLocks noGrp="1" noChangeArrowheads="1"/>
          </p:cNvSpPr>
          <p:nvPr>
            <p:ph idx="4294967295"/>
          </p:nvPr>
        </p:nvSpPr>
        <p:spPr>
          <a:xfrm>
            <a:off x="900113" y="1772815"/>
            <a:ext cx="7343775" cy="4353347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формирование системы элементарных экологических знаний доступных пониманию ребенка-дошкольника о природе родного края;</a:t>
            </a:r>
          </a:p>
          <a:p>
            <a:pPr algn="just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развитие познавательного интереса к миру природы, умение отражать это в художественно-продуктивной деятельности;</a:t>
            </a:r>
          </a:p>
          <a:p>
            <a:pPr algn="just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формирование первоначальных умений и навыков экологически грамотного и безопасного для природы и для самого ребенка поведения;</a:t>
            </a:r>
          </a:p>
          <a:p>
            <a:pPr algn="just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воспитание любви к природе, личной ответственности за ее сохранность;</a:t>
            </a:r>
          </a:p>
          <a:p>
            <a:pPr algn="just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развитие интереса к экологическим проблемам нашего города;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развитие творческого мышления у детей;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 расширение коммуникативных способностей и приобретение навыков работы в парах и малых подгруппах;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ru-RU" altLang="zh-CN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</a:t>
            </a:r>
            <a:endParaRPr lang="ru-RU" altLang="zh-CN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971600" y="1600200"/>
            <a:ext cx="7272288" cy="4525963"/>
          </a:xfrm>
        </p:spPr>
        <p:txBody>
          <a:bodyPr>
            <a:normAutofit fontScale="925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 у детей проявится ярко выраженный интерес к объектам и явлениям природы. Умение различать живую природу (растения, грибы, животные, человек) и неживую природу (воздух, почва, вода);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 сформируется понимание детьми неразрывной связи человека с природой;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сформируется стремление к исследованию объектов природы, они научатся делать выводы, устанавливать причинно-следственные связи;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научатся проводить простейшие  исследования объектов природы, будут с пользой для себя заниматься поисковой деятельностью;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будут знать правила поведения в </a:t>
            </a:r>
            <a:r>
              <a:rPr lang="ru-RU" altLang="zh-CN" sz="1800" dirty="0" err="1" smtClean="0"/>
              <a:t>в</a:t>
            </a:r>
            <a:r>
              <a:rPr lang="ru-RU" altLang="zh-CN" sz="1800" dirty="0" smtClean="0"/>
              <a:t> природе. Приобретут навык экологической грамотности;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zh-CN" sz="1800" dirty="0" smtClean="0"/>
              <a:t>будут бережнее относится к  живой природе;</a:t>
            </a:r>
          </a:p>
          <a:p>
            <a:pPr marL="216000" indent="-216000" algn="just">
              <a:spcAft>
                <a:spcPts val="85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ru-RU" b="0" strike="noStrike" spc="-1" dirty="0" smtClean="0">
                <a:latin typeface="Arial"/>
              </a:rPr>
              <a:t>развитие интереса к конструированию, желания придумать и сделать оригинальную постройку своими руками;</a:t>
            </a:r>
          </a:p>
          <a:p>
            <a:pPr marL="216000" indent="-216000" algn="just">
              <a:spcAft>
                <a:spcPts val="85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ru-RU" b="0" strike="noStrike" spc="-1" dirty="0" smtClean="0">
                <a:latin typeface="Arial"/>
              </a:rPr>
              <a:t>разностороннее развитие, расширение кругозора воспитанников;</a:t>
            </a:r>
          </a:p>
          <a:p>
            <a:pPr marL="216000" indent="-216000" algn="just">
              <a:spcAft>
                <a:spcPts val="850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ru-RU" b="0" strike="noStrike" spc="-1" dirty="0" smtClean="0">
                <a:latin typeface="Arial"/>
              </a:rPr>
              <a:t>развитие творческого мышления у детей;</a:t>
            </a:r>
          </a:p>
          <a:p>
            <a:pPr algn="just">
              <a:buFont typeface="Arial" pitchFamily="34" charset="0"/>
              <a:buChar char="•"/>
            </a:pPr>
            <a:endParaRPr lang="ru-RU" altLang="zh-CN" sz="1800" dirty="0" smtClean="0"/>
          </a:p>
          <a:p>
            <a:pPr eaLnBrk="1" hangingPunct="1"/>
            <a:endParaRPr lang="ru-RU" altLang="zh-CN" sz="1800" dirty="0" smtClean="0"/>
          </a:p>
          <a:p>
            <a:pPr eaLnBrk="1" hangingPunct="1"/>
            <a:endParaRPr lang="ru-RU" altLang="zh-CN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/>
          <p:cNvPicPr/>
          <p:nvPr/>
        </p:nvPicPr>
        <p:blipFill>
          <a:blip r:embed="rId2" cstate="print"/>
          <a:stretch/>
        </p:blipFill>
        <p:spPr>
          <a:xfrm>
            <a:off x="0" y="-9360"/>
            <a:ext cx="9143640" cy="6867000"/>
          </a:xfrm>
          <a:prstGeom prst="rect">
            <a:avLst/>
          </a:prstGeom>
          <a:ln>
            <a:noFill/>
          </a:ln>
        </p:spPr>
      </p:pic>
      <p:pic>
        <p:nvPicPr>
          <p:cNvPr id="141" name="Picture 3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2" name="Picture 4"/>
          <p:cNvPicPr/>
          <p:nvPr/>
        </p:nvPicPr>
        <p:blipFill>
          <a:blip r:embed="rId4" cstate="print"/>
          <a:stretch/>
        </p:blipFill>
        <p:spPr>
          <a:xfrm>
            <a:off x="1187280" y="189000"/>
            <a:ext cx="6945120" cy="1439280"/>
          </a:xfrm>
          <a:prstGeom prst="rect">
            <a:avLst/>
          </a:prstGeom>
          <a:ln>
            <a:noFill/>
          </a:ln>
        </p:spPr>
      </p:pic>
      <p:pic>
        <p:nvPicPr>
          <p:cNvPr id="143" name="Picture 5"/>
          <p:cNvPicPr/>
          <p:nvPr/>
        </p:nvPicPr>
        <p:blipFill>
          <a:blip r:embed="rId5" cstate="print"/>
          <a:stretch/>
        </p:blipFill>
        <p:spPr>
          <a:xfrm>
            <a:off x="1187280" y="260280"/>
            <a:ext cx="7037280" cy="125388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2124000" y="476280"/>
            <a:ext cx="54860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70C0"/>
                </a:solidFill>
                <a:latin typeface="Times New Roman"/>
              </a:rPr>
              <a:t>Этапы работы над объектом:</a:t>
            </a:r>
            <a:endParaRPr lang="ru-RU" sz="2800" b="0" strike="noStrike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012680" y="1944720"/>
            <a:ext cx="245880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TextShape 3"/>
          <p:cNvSpPr txBox="1"/>
          <p:nvPr/>
        </p:nvSpPr>
        <p:spPr>
          <a:xfrm>
            <a:off x="864000" y="1700280"/>
            <a:ext cx="7344000" cy="468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400" b="1" strike="noStrike" spc="-1" dirty="0">
                <a:latin typeface="Arial"/>
              </a:rPr>
              <a:t>I этап. Подготовительный. Срок реализации </a:t>
            </a:r>
            <a:r>
              <a:rPr lang="ru-RU" sz="1400" b="1" strike="noStrike" spc="-1" dirty="0" smtClean="0">
                <a:latin typeface="Arial"/>
              </a:rPr>
              <a:t>октябрь</a:t>
            </a:r>
            <a:endParaRPr lang="ru-RU" sz="1400" b="0" strike="noStrike" spc="-1" dirty="0">
              <a:latin typeface="Arial"/>
            </a:endParaRPr>
          </a:p>
          <a:p>
            <a:r>
              <a:rPr lang="ru-RU" sz="1400" b="0" strike="noStrike" spc="-1" dirty="0">
                <a:latin typeface="Arial"/>
              </a:rPr>
              <a:t> - Изучение методической и научно-популярной литературы, интернет ресурсов;</a:t>
            </a:r>
          </a:p>
          <a:p>
            <a:r>
              <a:rPr lang="ru-RU" sz="1400" b="0" strike="noStrike" spc="-1" dirty="0">
                <a:latin typeface="Arial"/>
              </a:rPr>
              <a:t> - Разработка этапов проектной деятельности;</a:t>
            </a:r>
          </a:p>
          <a:p>
            <a:r>
              <a:rPr lang="ru-RU" sz="1400" b="0" strike="noStrike" spc="-1" dirty="0">
                <a:latin typeface="Arial"/>
              </a:rPr>
              <a:t> - Подбор иллюстрационного материал и видеоматериала по теме проекта; </a:t>
            </a:r>
          </a:p>
          <a:p>
            <a:r>
              <a:rPr lang="ru-RU" sz="1400" b="0" strike="noStrike" spc="-1" dirty="0">
                <a:latin typeface="Arial"/>
              </a:rPr>
              <a:t> - Подбор строительного материала (конструктора);</a:t>
            </a:r>
          </a:p>
          <a:p>
            <a:r>
              <a:rPr lang="ru-RU" sz="1400" b="0" strike="noStrike" spc="-1" dirty="0">
                <a:latin typeface="Arial"/>
              </a:rPr>
              <a:t> - Разработка конспектов НОД, рекомендаций, памяток для родителей</a:t>
            </a:r>
          </a:p>
          <a:p>
            <a:r>
              <a:rPr lang="ru-RU" sz="1400" b="1" strike="noStrike" spc="-1" dirty="0">
                <a:latin typeface="Arial"/>
              </a:rPr>
              <a:t>II этап. Содержательный. Срок реализации </a:t>
            </a:r>
            <a:r>
              <a:rPr lang="ru-RU" sz="1400" b="1" strike="noStrike" spc="-1" dirty="0" smtClean="0">
                <a:latin typeface="Arial"/>
              </a:rPr>
              <a:t>ноябрь-декабрь</a:t>
            </a:r>
            <a:endParaRPr lang="ru-RU" sz="1400" b="0" strike="noStrike" spc="-1" dirty="0">
              <a:latin typeface="Arial"/>
            </a:endParaRPr>
          </a:p>
          <a:p>
            <a:r>
              <a:rPr lang="ru-RU" sz="1400" b="0" strike="noStrike" spc="-1" dirty="0">
                <a:latin typeface="Arial"/>
              </a:rPr>
              <a:t> - Изучение фотографий, видео с изображением различных парков, </a:t>
            </a:r>
            <a:r>
              <a:rPr lang="ru-RU" sz="1400" b="0" strike="noStrike" spc="-1" dirty="0" smtClean="0">
                <a:latin typeface="Arial"/>
              </a:rPr>
              <a:t>заповедников</a:t>
            </a:r>
            <a:endParaRPr lang="ru-RU" sz="1400" b="0" strike="noStrike" spc="-1" dirty="0">
              <a:latin typeface="Arial"/>
            </a:endParaRPr>
          </a:p>
          <a:p>
            <a:r>
              <a:rPr lang="ru-RU" sz="1400" b="0" strike="noStrike" spc="-1" dirty="0">
                <a:latin typeface="Arial"/>
              </a:rPr>
              <a:t> - Детальное изучение планируемого объекта постройки;</a:t>
            </a:r>
          </a:p>
          <a:p>
            <a:r>
              <a:rPr lang="ru-RU" sz="1400" b="0" strike="noStrike" spc="-1" dirty="0">
                <a:latin typeface="Arial"/>
              </a:rPr>
              <a:t> - Экскурсия в лесопарк </a:t>
            </a:r>
            <a:r>
              <a:rPr lang="ru-RU" sz="1400" b="0" strike="noStrike" spc="-1" dirty="0" err="1">
                <a:latin typeface="Arial"/>
              </a:rPr>
              <a:t>Шарташ</a:t>
            </a:r>
            <a:r>
              <a:rPr lang="ru-RU" sz="1400" b="0" strike="noStrike" spc="-1" dirty="0">
                <a:latin typeface="Arial"/>
              </a:rPr>
              <a:t>, создание фотоальбома «Прогулки по </a:t>
            </a:r>
            <a:r>
              <a:rPr lang="ru-RU" sz="1400" b="0" strike="noStrike" spc="-1" dirty="0" err="1">
                <a:latin typeface="Arial"/>
              </a:rPr>
              <a:t>Шарташу</a:t>
            </a:r>
            <a:r>
              <a:rPr lang="ru-RU" sz="1400" b="0" strike="noStrike" spc="-1" dirty="0">
                <a:latin typeface="Arial"/>
              </a:rPr>
              <a:t>»;</a:t>
            </a:r>
          </a:p>
          <a:p>
            <a:r>
              <a:rPr lang="ru-RU" sz="1400" b="0" strike="noStrike" spc="-1" dirty="0">
                <a:latin typeface="Arial"/>
              </a:rPr>
              <a:t> - Знакомство с различными видами конструкторов;</a:t>
            </a:r>
          </a:p>
          <a:p>
            <a:r>
              <a:rPr lang="ru-RU" sz="1400" b="0" strike="noStrike" spc="-1" dirty="0">
                <a:latin typeface="Arial"/>
              </a:rPr>
              <a:t> - Знакомство с профессиями необходимыми для создания парка;</a:t>
            </a:r>
          </a:p>
          <a:p>
            <a:r>
              <a:rPr lang="ru-RU" sz="1400" b="0" strike="noStrike" spc="-1" dirty="0">
                <a:latin typeface="Arial"/>
              </a:rPr>
              <a:t> - Дидактические и </a:t>
            </a:r>
            <a:r>
              <a:rPr lang="ru-RU" sz="1400" b="0" strike="noStrike" spc="-1" dirty="0" err="1">
                <a:latin typeface="Arial"/>
              </a:rPr>
              <a:t>сюжетно-роллевые</a:t>
            </a:r>
            <a:r>
              <a:rPr lang="ru-RU" sz="1400" b="0" strike="noStrike" spc="-1" dirty="0">
                <a:latin typeface="Arial"/>
              </a:rPr>
              <a:t> игры с использованием различных видов конструкторов;</a:t>
            </a:r>
          </a:p>
          <a:p>
            <a:r>
              <a:rPr lang="ru-RU" sz="1400" b="0" strike="noStrike" spc="-1" dirty="0">
                <a:latin typeface="Arial"/>
              </a:rPr>
              <a:t> - Создание и разработка схемы проекта;</a:t>
            </a:r>
          </a:p>
          <a:p>
            <a:r>
              <a:rPr lang="ru-RU" sz="1400" b="0" strike="noStrike" spc="-1" dirty="0">
                <a:latin typeface="Arial"/>
              </a:rPr>
              <a:t> - Выбор материалов, из которого будет построен объект;</a:t>
            </a:r>
          </a:p>
          <a:p>
            <a:r>
              <a:rPr lang="ru-RU" sz="1400" b="0" strike="noStrike" spc="-1" dirty="0">
                <a:latin typeface="Arial"/>
              </a:rPr>
              <a:t> - Привлечение родителей к участию в проекте через: консультации, экскурсии, совместную деятельность родителей и детей;</a:t>
            </a:r>
          </a:p>
          <a:p>
            <a:r>
              <a:rPr lang="ru-RU" sz="1400" b="0" strike="noStrike" spc="-1" dirty="0">
                <a:latin typeface="Arial"/>
              </a:rPr>
              <a:t> - Строительство самого объекта.</a:t>
            </a:r>
          </a:p>
          <a:p>
            <a:r>
              <a:rPr lang="ru-RU" sz="1400" b="1" strike="noStrike" spc="-1" dirty="0">
                <a:latin typeface="Arial"/>
              </a:rPr>
              <a:t>III этап. Заключительный. Срок реализации </a:t>
            </a:r>
            <a:r>
              <a:rPr lang="ru-RU" sz="1400" b="1" strike="noStrike" spc="-1" dirty="0" smtClean="0">
                <a:latin typeface="Arial"/>
              </a:rPr>
              <a:t> </a:t>
            </a:r>
            <a:r>
              <a:rPr lang="ru-RU" sz="1400" b="1" strike="noStrike" spc="-1" dirty="0">
                <a:latin typeface="Arial"/>
              </a:rPr>
              <a:t>- </a:t>
            </a:r>
            <a:r>
              <a:rPr lang="ru-RU" sz="1400" b="1" spc="-1" dirty="0" smtClean="0">
                <a:latin typeface="Arial"/>
              </a:rPr>
              <a:t>декабрь</a:t>
            </a:r>
            <a:endParaRPr lang="ru-RU" sz="1400" b="0" strike="noStrike" spc="-1" dirty="0">
              <a:latin typeface="Arial"/>
            </a:endParaRPr>
          </a:p>
          <a:p>
            <a:r>
              <a:rPr lang="ru-RU" sz="1400" b="0" strike="noStrike" spc="-1" dirty="0">
                <a:latin typeface="Arial"/>
              </a:rPr>
              <a:t> - Презентация проекта </a:t>
            </a:r>
          </a:p>
          <a:p>
            <a:endParaRPr lang="ru-RU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3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274638"/>
            <a:ext cx="6697662" cy="1209675"/>
          </a:xfrm>
        </p:spPr>
        <p:txBody>
          <a:bodyPr/>
          <a:lstStyle/>
          <a:p>
            <a:pPr algn="ctr" eaLnBrk="1" hangingPunct="1"/>
            <a:r>
              <a:rPr lang="ru-RU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10246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1600200"/>
            <a:ext cx="7272338" cy="44926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zh-CN" sz="2800" smtClean="0"/>
              <a:t>   </a:t>
            </a:r>
            <a:r>
              <a:rPr lang="ru-RU" altLang="zh-CN" sz="2400" smtClean="0"/>
              <a:t>Родители группы принимали активное участие в работе над проектом. Вместе с детьми ходили на экскурсию в парк. Приносили бросовый материал. Создавали деревья для леса. Делились фотографиями из семейного альбома</a:t>
            </a:r>
          </a:p>
        </p:txBody>
      </p:sp>
      <p:pic>
        <p:nvPicPr>
          <p:cNvPr id="10248" name="Изображение 44041" descr="15408319831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3090" y="3429000"/>
            <a:ext cx="1505802" cy="266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Изображение 1" descr="IMG_74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501008"/>
            <a:ext cx="1385441" cy="24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Изображение 43019" descr="IMG_20181106_1439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501008"/>
            <a:ext cx="188972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3429000"/>
            <a:ext cx="2045550" cy="27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241</TotalTime>
  <Words>705</Words>
  <Application>Microsoft Office PowerPoint</Application>
  <PresentationFormat>Экран (4:3)</PresentationFormat>
  <Paragraphs>102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Office Theme</vt:lpstr>
      <vt:lpstr>Office Theme</vt:lpstr>
      <vt:lpstr>Office Theme</vt:lpstr>
      <vt:lpstr>Слайд 1</vt:lpstr>
      <vt:lpstr>Слайд 2</vt:lpstr>
      <vt:lpstr>Предыстория проекта</vt:lpstr>
      <vt:lpstr>  Актуальность</vt:lpstr>
      <vt:lpstr>Направленность проекта – приобщение детей к изучению и защите природы родного края</vt:lpstr>
      <vt:lpstr>Задачи проекта:</vt:lpstr>
      <vt:lpstr>Предполагаемый результат:</vt:lpstr>
      <vt:lpstr>Слайд 8</vt:lpstr>
      <vt:lpstr>Работа с родителями</vt:lpstr>
      <vt:lpstr>Дети нашей группы вместе с родителями   посетили парк  и создали из природного материала различные поделки</vt:lpstr>
      <vt:lpstr>Слайд 11</vt:lpstr>
      <vt:lpstr>Слайд 12</vt:lpstr>
      <vt:lpstr>Лес. Деревья</vt:lpstr>
      <vt:lpstr>Фауна лесопарка</vt:lpstr>
      <vt:lpstr>Мусорить в лесах и парках ЗАПРЕЩЕНО!!!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«Добрые Истории»</dc:title>
  <dc:subject/>
  <dc:creator>пользователь</dc:creator>
  <dc:description/>
  <cp:lastModifiedBy>7567</cp:lastModifiedBy>
  <cp:revision>38</cp:revision>
  <dcterms:created xsi:type="dcterms:W3CDTF">2019-02-13T14:26:33Z</dcterms:created>
  <dcterms:modified xsi:type="dcterms:W3CDTF">2020-12-06T14:22:34Z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