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571320" y="2133720"/>
            <a:ext cx="8071920" cy="146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000" b="1" i="1" strike="noStrike" spc="-1">
                <a:solidFill>
                  <a:srgbClr val="4F6228"/>
                </a:solidFill>
                <a:latin typeface="Calibri"/>
              </a:rPr>
              <a:t>Заповедники и парки Урала</a:t>
            </a:r>
            <a:endParaRPr lang="ru-RU" sz="4000" b="0" strike="noStrike" spc="-1">
              <a:latin typeface="Arial"/>
            </a:endParaRPr>
          </a:p>
        </p:txBody>
      </p:sp>
      <p:pic>
        <p:nvPicPr>
          <p:cNvPr id="77" name="Picture 2"/>
          <p:cNvPicPr/>
          <p:nvPr/>
        </p:nvPicPr>
        <p:blipFill>
          <a:blip r:embed="rId2"/>
          <a:stretch/>
        </p:blipFill>
        <p:spPr>
          <a:xfrm>
            <a:off x="4579200" y="3600000"/>
            <a:ext cx="4276800" cy="2859840"/>
          </a:xfrm>
          <a:prstGeom prst="rect">
            <a:avLst/>
          </a:prstGeom>
          <a:ln w="9360">
            <a:noFill/>
          </a:ln>
        </p:spPr>
      </p:pic>
      <p:pic>
        <p:nvPicPr>
          <p:cNvPr id="78" name="Picture 3"/>
          <p:cNvPicPr/>
          <p:nvPr/>
        </p:nvPicPr>
        <p:blipFill>
          <a:blip r:embed="rId3"/>
          <a:stretch/>
        </p:blipFill>
        <p:spPr>
          <a:xfrm>
            <a:off x="360000" y="216000"/>
            <a:ext cx="4032000" cy="2687760"/>
          </a:xfrm>
          <a:prstGeom prst="rect">
            <a:avLst/>
          </a:prstGeom>
          <a:ln w="9360">
            <a:noFill/>
          </a:ln>
        </p:spPr>
      </p:pic>
      <p:pic>
        <p:nvPicPr>
          <p:cNvPr id="79" name="Picture 4"/>
          <p:cNvPicPr/>
          <p:nvPr/>
        </p:nvPicPr>
        <p:blipFill>
          <a:blip r:embed="rId4"/>
          <a:stretch/>
        </p:blipFill>
        <p:spPr>
          <a:xfrm>
            <a:off x="360000" y="3580920"/>
            <a:ext cx="3956400" cy="2971080"/>
          </a:xfrm>
          <a:prstGeom prst="rect">
            <a:avLst/>
          </a:prstGeom>
          <a:ln w="9360">
            <a:noFill/>
          </a:ln>
        </p:spPr>
      </p:pic>
      <p:pic>
        <p:nvPicPr>
          <p:cNvPr id="80" name="Рисунок 79"/>
          <p:cNvPicPr/>
          <p:nvPr/>
        </p:nvPicPr>
        <p:blipFill>
          <a:blip r:embed="rId5" cstate="print"/>
          <a:stretch/>
        </p:blipFill>
        <p:spPr>
          <a:xfrm>
            <a:off x="4896000" y="202320"/>
            <a:ext cx="3570120" cy="2677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2" name="Объект 3"/>
          <p:cNvPicPr/>
          <p:nvPr/>
        </p:nvPicPr>
        <p:blipFill>
          <a:blip r:embed="rId2"/>
          <a:stretch/>
        </p:blipFill>
        <p:spPr>
          <a:xfrm>
            <a:off x="360000" y="1656000"/>
            <a:ext cx="8463240" cy="4607640"/>
          </a:xfrm>
          <a:prstGeom prst="rect">
            <a:avLst/>
          </a:prstGeom>
          <a:ln>
            <a:noFill/>
          </a:ln>
        </p:spPr>
      </p:pic>
      <p:sp>
        <p:nvSpPr>
          <p:cNvPr id="113" name="CustomShape 2"/>
          <p:cNvSpPr/>
          <p:nvPr/>
        </p:nvSpPr>
        <p:spPr>
          <a:xfrm>
            <a:off x="288000" y="195120"/>
            <a:ext cx="8783640" cy="150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404040"/>
                </a:solidFill>
                <a:latin typeface="Trebuchet MS"/>
                <a:ea typeface="Microsoft YaHei"/>
              </a:rPr>
              <a:t>Висимский заповедник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404040"/>
                </a:solidFill>
                <a:latin typeface="Trebuchet MS"/>
                <a:ea typeface="Microsoft YaHei"/>
              </a:rPr>
              <a:t>Здесь проложена Экологическая тропа «Веселые горы» протяженностью 1.3 км. В конце тропы – выход к смотровой площадке, где открывается вид на горы и водохранилище. </a:t>
            </a:r>
            <a:r>
              <a:t/>
            </a:r>
            <a:br/>
            <a:r>
              <a:rPr lang="ru-RU" sz="1600" b="1" strike="noStrike" spc="-1">
                <a:solidFill>
                  <a:srgbClr val="404040"/>
                </a:solidFill>
                <a:latin typeface="Trebuchet MS"/>
                <a:ea typeface="Microsoft YaHei"/>
              </a:rPr>
              <a:t>Помимо заповедника в поселке Висим находится Дом музей Д.Н. Мамина – Сибиряка.</a:t>
            </a:r>
            <a:r>
              <a:rPr lang="ru-RU" sz="1200" b="1" strike="noStrike" spc="-1">
                <a:solidFill>
                  <a:srgbClr val="404040"/>
                </a:solidFill>
                <a:latin typeface="Trebuchet MS"/>
                <a:ea typeface="Microsoft YaHei"/>
              </a:rPr>
              <a:t> </a:t>
            </a:r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5" name="Picture 2"/>
          <p:cNvPicPr/>
          <p:nvPr/>
        </p:nvPicPr>
        <p:blipFill>
          <a:blip r:embed="rId2"/>
          <a:stretch/>
        </p:blipFill>
        <p:spPr>
          <a:xfrm>
            <a:off x="5184000" y="2693880"/>
            <a:ext cx="3737880" cy="2490120"/>
          </a:xfrm>
          <a:prstGeom prst="rect">
            <a:avLst/>
          </a:prstGeom>
          <a:ln w="9360">
            <a:noFill/>
          </a:ln>
        </p:spPr>
      </p:pic>
      <p:pic>
        <p:nvPicPr>
          <p:cNvPr id="116" name="Picture 3"/>
          <p:cNvPicPr/>
          <p:nvPr/>
        </p:nvPicPr>
        <p:blipFill>
          <a:blip r:embed="rId3"/>
          <a:stretch/>
        </p:blipFill>
        <p:spPr>
          <a:xfrm>
            <a:off x="91440" y="2280960"/>
            <a:ext cx="5623560" cy="4199040"/>
          </a:xfrm>
          <a:prstGeom prst="rect">
            <a:avLst/>
          </a:prstGeom>
          <a:ln w="9360">
            <a:noFill/>
          </a:ln>
        </p:spPr>
      </p:pic>
      <p:sp>
        <p:nvSpPr>
          <p:cNvPr id="117" name="TextShape 2"/>
          <p:cNvSpPr txBox="1"/>
          <p:nvPr/>
        </p:nvSpPr>
        <p:spPr>
          <a:xfrm>
            <a:off x="72000" y="216000"/>
            <a:ext cx="9057960" cy="2126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Висимский государственный природный заповедник расположен в горах Среднего Урала в верховьях реки Сулёмы, правого притока Чусовой, на территории Пригородного района Свердловской области. 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457200" y="1600200"/>
            <a:ext cx="532836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Природные комплексы заповедника хорошо отражают 300-летнюю историю освоения Среднего Урала. 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Особенность Висимского заповедника - нахождение на границе Европы и Азии.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119" name="Picture 3"/>
          <p:cNvPicPr/>
          <p:nvPr/>
        </p:nvPicPr>
        <p:blipFill>
          <a:blip r:embed="rId2"/>
          <a:stretch/>
        </p:blipFill>
        <p:spPr>
          <a:xfrm>
            <a:off x="5857920" y="1428840"/>
            <a:ext cx="2671200" cy="44744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1" dur="5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5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0" y="22860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5500"/>
          </a:bodyPr>
          <a:lstStyle/>
          <a:p>
            <a:pPr algn="ctr">
              <a:lnSpc>
                <a:spcPct val="100000"/>
              </a:lnSpc>
            </a:pPr>
            <a:r>
              <a:rPr lang="ru-RU" sz="4800" b="1" i="1" strike="noStrike" spc="-1">
                <a:solidFill>
                  <a:srgbClr val="000000"/>
                </a:solidFill>
                <a:latin typeface="Calibri"/>
              </a:rPr>
              <a:t>Национальный парк Зюраткуль </a:t>
            </a:r>
            <a:endParaRPr lang="ru-RU" sz="4800" b="0" strike="noStrike" spc="-1">
              <a:latin typeface="Arial"/>
            </a:endParaRPr>
          </a:p>
        </p:txBody>
      </p:sp>
      <p:pic>
        <p:nvPicPr>
          <p:cNvPr id="121" name="Picture 6"/>
          <p:cNvPicPr/>
          <p:nvPr/>
        </p:nvPicPr>
        <p:blipFill>
          <a:blip r:embed="rId2"/>
          <a:stretch/>
        </p:blipFill>
        <p:spPr>
          <a:xfrm>
            <a:off x="4648320" y="1152000"/>
            <a:ext cx="4351680" cy="2913840"/>
          </a:xfrm>
          <a:prstGeom prst="rect">
            <a:avLst/>
          </a:prstGeom>
          <a:ln w="9360">
            <a:noFill/>
          </a:ln>
        </p:spPr>
      </p:pic>
      <p:pic>
        <p:nvPicPr>
          <p:cNvPr id="122" name="Рисунок 121"/>
          <p:cNvPicPr/>
          <p:nvPr/>
        </p:nvPicPr>
        <p:blipFill>
          <a:blip r:embed="rId3" cstate="print"/>
          <a:stretch/>
        </p:blipFill>
        <p:spPr>
          <a:xfrm>
            <a:off x="2664000" y="3732840"/>
            <a:ext cx="4464000" cy="2975040"/>
          </a:xfrm>
          <a:prstGeom prst="rect">
            <a:avLst/>
          </a:prstGeom>
          <a:ln>
            <a:noFill/>
          </a:ln>
        </p:spPr>
      </p:pic>
      <p:pic>
        <p:nvPicPr>
          <p:cNvPr id="123" name="Рисунок 122"/>
          <p:cNvPicPr/>
          <p:nvPr/>
        </p:nvPicPr>
        <p:blipFill>
          <a:blip r:embed="rId4"/>
          <a:stretch/>
        </p:blipFill>
        <p:spPr>
          <a:xfrm>
            <a:off x="144000" y="1224000"/>
            <a:ext cx="4315320" cy="287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228600" y="685800"/>
            <a:ext cx="6019200" cy="617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Национальный парк "Зюраткуль". Расположен он в южной части Саткинского района Челябинской области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125" name="Picture 2"/>
          <p:cNvPicPr/>
          <p:nvPr/>
        </p:nvPicPr>
        <p:blipFill>
          <a:blip r:embed="rId2"/>
          <a:stretch/>
        </p:blipFill>
        <p:spPr>
          <a:xfrm>
            <a:off x="6261120" y="928800"/>
            <a:ext cx="2882160" cy="1904400"/>
          </a:xfrm>
          <a:prstGeom prst="rect">
            <a:avLst/>
          </a:prstGeom>
          <a:ln w="9360">
            <a:noFill/>
          </a:ln>
        </p:spPr>
      </p:pic>
      <p:pic>
        <p:nvPicPr>
          <p:cNvPr id="126" name="Picture 3"/>
          <p:cNvPicPr/>
          <p:nvPr/>
        </p:nvPicPr>
        <p:blipFill>
          <a:blip r:embed="rId3"/>
          <a:stretch/>
        </p:blipFill>
        <p:spPr>
          <a:xfrm>
            <a:off x="714240" y="3071880"/>
            <a:ext cx="4233960" cy="2785320"/>
          </a:xfrm>
          <a:prstGeom prst="rect">
            <a:avLst/>
          </a:prstGeom>
          <a:ln w="9360">
            <a:noFill/>
          </a:ln>
        </p:spPr>
      </p:pic>
      <p:pic>
        <p:nvPicPr>
          <p:cNvPr id="127" name="Picture 2"/>
          <p:cNvPicPr/>
          <p:nvPr/>
        </p:nvPicPr>
        <p:blipFill>
          <a:blip r:embed="rId4"/>
          <a:stretch/>
        </p:blipFill>
        <p:spPr>
          <a:xfrm>
            <a:off x="4714920" y="3571920"/>
            <a:ext cx="4266360" cy="28569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1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4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(#ppt_x)" calcmode="lin" valueType="num">
                                      <p:cBhvr additive="repl"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21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2362320" y="0"/>
            <a:ext cx="6323760" cy="685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Национальный парк "Зюраткуль" получил свое название от высокогорного озера, единственного на западном склоне Южного Урала (724 м над уровнем моря) и одного из горных хребтов. На берегу озера археологами открыто более 10 стоянок человека каменного века.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129" name="Picture 2"/>
          <p:cNvPicPr/>
          <p:nvPr/>
        </p:nvPicPr>
        <p:blipFill>
          <a:blip r:embed="rId2"/>
          <a:stretch/>
        </p:blipFill>
        <p:spPr>
          <a:xfrm>
            <a:off x="154440" y="1339920"/>
            <a:ext cx="2437560" cy="1828080"/>
          </a:xfrm>
          <a:prstGeom prst="rect">
            <a:avLst/>
          </a:prstGeom>
          <a:ln w="9360">
            <a:noFill/>
          </a:ln>
        </p:spPr>
      </p:pic>
      <p:pic>
        <p:nvPicPr>
          <p:cNvPr id="130" name="Рисунок 129"/>
          <p:cNvPicPr/>
          <p:nvPr/>
        </p:nvPicPr>
        <p:blipFill>
          <a:blip r:embed="rId3"/>
          <a:stretch/>
        </p:blipFill>
        <p:spPr>
          <a:xfrm>
            <a:off x="281520" y="3672000"/>
            <a:ext cx="4470480" cy="2995200"/>
          </a:xfrm>
          <a:prstGeom prst="rect">
            <a:avLst/>
          </a:prstGeom>
          <a:ln>
            <a:noFill/>
          </a:ln>
        </p:spPr>
      </p:pic>
      <p:pic>
        <p:nvPicPr>
          <p:cNvPr id="131" name="Рисунок 130"/>
          <p:cNvPicPr/>
          <p:nvPr/>
        </p:nvPicPr>
        <p:blipFill>
          <a:blip r:embed="rId4" cstate="print"/>
          <a:stretch/>
        </p:blipFill>
        <p:spPr>
          <a:xfrm>
            <a:off x="4824000" y="3816000"/>
            <a:ext cx="4223520" cy="280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 smtClean="0">
                <a:solidFill>
                  <a:srgbClr val="000000"/>
                </a:solidFill>
                <a:latin typeface="Calibri"/>
              </a:rPr>
              <a:t>Смотрите продолжение</a:t>
            </a:r>
            <a:endParaRPr lang="ru-RU" sz="4400" b="0" strike="noStrike" spc="-1" dirty="0">
              <a:latin typeface="Arial"/>
            </a:endParaRPr>
          </a:p>
        </p:txBody>
      </p:sp>
      <p:pic>
        <p:nvPicPr>
          <p:cNvPr id="133" name="Picture 2"/>
          <p:cNvPicPr/>
          <p:nvPr/>
        </p:nvPicPr>
        <p:blipFill>
          <a:blip r:embed="rId2"/>
          <a:stretch/>
        </p:blipFill>
        <p:spPr>
          <a:xfrm>
            <a:off x="380880" y="1219320"/>
            <a:ext cx="2965680" cy="2224080"/>
          </a:xfrm>
          <a:prstGeom prst="rect">
            <a:avLst/>
          </a:prstGeom>
          <a:ln w="9360">
            <a:noFill/>
          </a:ln>
        </p:spPr>
      </p:pic>
      <p:pic>
        <p:nvPicPr>
          <p:cNvPr id="134" name="Picture 3"/>
          <p:cNvPicPr/>
          <p:nvPr/>
        </p:nvPicPr>
        <p:blipFill>
          <a:blip r:embed="rId3"/>
          <a:stretch/>
        </p:blipFill>
        <p:spPr>
          <a:xfrm>
            <a:off x="609480" y="4419720"/>
            <a:ext cx="2945520" cy="2208960"/>
          </a:xfrm>
          <a:prstGeom prst="rect">
            <a:avLst/>
          </a:prstGeom>
          <a:ln w="9360">
            <a:noFill/>
          </a:ln>
        </p:spPr>
      </p:pic>
      <p:pic>
        <p:nvPicPr>
          <p:cNvPr id="135" name="Picture 4"/>
          <p:cNvPicPr/>
          <p:nvPr/>
        </p:nvPicPr>
        <p:blipFill>
          <a:blip r:embed="rId4"/>
          <a:stretch/>
        </p:blipFill>
        <p:spPr>
          <a:xfrm>
            <a:off x="5867280" y="1295280"/>
            <a:ext cx="3063600" cy="1980360"/>
          </a:xfrm>
          <a:prstGeom prst="rect">
            <a:avLst/>
          </a:prstGeom>
          <a:ln w="9360">
            <a:noFill/>
          </a:ln>
        </p:spPr>
      </p:pic>
      <p:pic>
        <p:nvPicPr>
          <p:cNvPr id="136" name="Picture 5"/>
          <p:cNvPicPr/>
          <p:nvPr/>
        </p:nvPicPr>
        <p:blipFill>
          <a:blip r:embed="rId5"/>
          <a:stretch/>
        </p:blipFill>
        <p:spPr>
          <a:xfrm>
            <a:off x="3505320" y="2590920"/>
            <a:ext cx="2382840" cy="2437560"/>
          </a:xfrm>
          <a:prstGeom prst="rect">
            <a:avLst/>
          </a:prstGeom>
          <a:ln w="9360">
            <a:noFill/>
          </a:ln>
        </p:spPr>
      </p:pic>
      <p:pic>
        <p:nvPicPr>
          <p:cNvPr id="137" name="Picture 6"/>
          <p:cNvPicPr/>
          <p:nvPr/>
        </p:nvPicPr>
        <p:blipFill>
          <a:blip r:embed="rId6"/>
          <a:stretch/>
        </p:blipFill>
        <p:spPr>
          <a:xfrm>
            <a:off x="5486400" y="4343400"/>
            <a:ext cx="3437640" cy="22917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(#ppt_x)" calcmode="lin" valueType="num">
                                      <p:cBhvr additive="repl"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id="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19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4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(#ppt_x)" calcmode="lin" valueType="num">
                                      <p:cBhvr additive="repl"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2" name="Объект 3"/>
          <p:cNvPicPr/>
          <p:nvPr/>
        </p:nvPicPr>
        <p:blipFill>
          <a:blip r:embed="rId2"/>
          <a:stretch/>
        </p:blipFill>
        <p:spPr>
          <a:xfrm>
            <a:off x="323640" y="332640"/>
            <a:ext cx="8568360" cy="6008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685800" y="838080"/>
            <a:ext cx="7771680" cy="91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2"/>
          <p:cNvSpPr/>
          <p:nvPr/>
        </p:nvSpPr>
        <p:spPr>
          <a:xfrm>
            <a:off x="1371600" y="1981080"/>
            <a:ext cx="6400080" cy="3656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>
                <a:solidFill>
                  <a:srgbClr val="4F81BD"/>
                </a:solidFill>
                <a:latin typeface="Calibri"/>
              </a:rPr>
              <a:t>Северная оконечность хребта Маньпупунер, расположенного в заповеднике, известна своими каменными столбами-останцами, на месте которых млн. лет назад стояли высокие горы. 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85" name="Рисунок 3"/>
          <p:cNvPicPr/>
          <p:nvPr/>
        </p:nvPicPr>
        <p:blipFill>
          <a:blip r:embed="rId2"/>
          <a:stretch/>
        </p:blipFill>
        <p:spPr>
          <a:xfrm>
            <a:off x="914400" y="457200"/>
            <a:ext cx="6573600" cy="31140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6000" b="1" i="1" strike="noStrike" spc="-1">
                <a:solidFill>
                  <a:srgbClr val="215968"/>
                </a:solidFill>
                <a:latin typeface="Calibri"/>
              </a:rPr>
              <a:t>Озеро Аракуль</a:t>
            </a:r>
            <a:endParaRPr lang="ru-RU" sz="6000" b="0" strike="noStrike" spc="-1">
              <a:latin typeface="Arial"/>
            </a:endParaRPr>
          </a:p>
        </p:txBody>
      </p:sp>
      <p:pic>
        <p:nvPicPr>
          <p:cNvPr id="87" name="Рисунок 86"/>
          <p:cNvPicPr/>
          <p:nvPr/>
        </p:nvPicPr>
        <p:blipFill>
          <a:blip r:embed="rId2" cstate="print"/>
          <a:stretch/>
        </p:blipFill>
        <p:spPr>
          <a:xfrm>
            <a:off x="1080000" y="1296000"/>
            <a:ext cx="6354000" cy="4765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228600" y="1600200"/>
            <a:ext cx="7009560" cy="502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Озеро Аракуль, расположенное близ г. Верхний Уфалей Челябинской области - интересно своей природой и богатой "рыбной" историей. Площадь его 3 км кв., средняя глубина - 6,3 м, наибольшая 12 м. </a:t>
            </a:r>
            <a:endParaRPr lang="ru-RU" sz="32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Недалеко от озера возвышается самый южный и самый высокий (более 40 метров) скальный массив Среднего Урала - Аракульские шиханы, или просто Шихан. 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89" name="Picture 2"/>
          <p:cNvPicPr/>
          <p:nvPr/>
        </p:nvPicPr>
        <p:blipFill>
          <a:blip r:embed="rId2"/>
          <a:stretch/>
        </p:blipFill>
        <p:spPr>
          <a:xfrm>
            <a:off x="2559600" y="174600"/>
            <a:ext cx="2336400" cy="1553400"/>
          </a:xfrm>
          <a:prstGeom prst="rect">
            <a:avLst/>
          </a:prstGeom>
          <a:ln w="9360">
            <a:noFill/>
          </a:ln>
        </p:spPr>
      </p:pic>
      <p:pic>
        <p:nvPicPr>
          <p:cNvPr id="90" name="Рисунок 89"/>
          <p:cNvPicPr/>
          <p:nvPr/>
        </p:nvPicPr>
        <p:blipFill>
          <a:blip r:embed="rId3" cstate="print"/>
          <a:stretch/>
        </p:blipFill>
        <p:spPr>
          <a:xfrm>
            <a:off x="6840000" y="288000"/>
            <a:ext cx="2267640" cy="3024000"/>
          </a:xfrm>
          <a:prstGeom prst="rect">
            <a:avLst/>
          </a:prstGeom>
          <a:ln>
            <a:noFill/>
          </a:ln>
        </p:spPr>
      </p:pic>
      <p:pic>
        <p:nvPicPr>
          <p:cNvPr id="91" name="Рисунок 90"/>
          <p:cNvPicPr/>
          <p:nvPr/>
        </p:nvPicPr>
        <p:blipFill>
          <a:blip r:embed="rId4" cstate="print"/>
          <a:stretch/>
        </p:blipFill>
        <p:spPr>
          <a:xfrm>
            <a:off x="6336000" y="4756320"/>
            <a:ext cx="2682000" cy="2011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3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0" y="914400"/>
            <a:ext cx="6552360" cy="556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Тысячелетия непрерывной работы воды и ветра, жары и мороза создали загадочные очертания скал: ниши, корыта, блюдца, пещерки. 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93" name="Picture 2"/>
          <p:cNvPicPr/>
          <p:nvPr/>
        </p:nvPicPr>
        <p:blipFill>
          <a:blip r:embed="rId2"/>
          <a:stretch/>
        </p:blipFill>
        <p:spPr>
          <a:xfrm>
            <a:off x="357120" y="3500280"/>
            <a:ext cx="3785400" cy="2838960"/>
          </a:xfrm>
          <a:prstGeom prst="rect">
            <a:avLst/>
          </a:prstGeom>
          <a:ln w="9360">
            <a:noFill/>
          </a:ln>
        </p:spPr>
      </p:pic>
      <p:pic>
        <p:nvPicPr>
          <p:cNvPr id="94" name="Picture 2"/>
          <p:cNvPicPr/>
          <p:nvPr/>
        </p:nvPicPr>
        <p:blipFill>
          <a:blip r:embed="rId3"/>
          <a:stretch/>
        </p:blipFill>
        <p:spPr>
          <a:xfrm>
            <a:off x="4786200" y="3571920"/>
            <a:ext cx="3714120" cy="27853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3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5400" b="0" strike="noStrike" spc="-1">
                <a:solidFill>
                  <a:srgbClr val="953735"/>
                </a:solidFill>
                <a:latin typeface="Calibri"/>
              </a:rPr>
              <a:t>Музей-заповедник Аркаим</a:t>
            </a:r>
            <a:endParaRPr lang="ru-RU" sz="5400" b="0" strike="noStrike" spc="-1">
              <a:latin typeface="Arial"/>
            </a:endParaRPr>
          </a:p>
        </p:txBody>
      </p:sp>
      <p:pic>
        <p:nvPicPr>
          <p:cNvPr id="96" name="Picture 2"/>
          <p:cNvPicPr/>
          <p:nvPr/>
        </p:nvPicPr>
        <p:blipFill>
          <a:blip r:embed="rId2"/>
          <a:stretch/>
        </p:blipFill>
        <p:spPr>
          <a:xfrm>
            <a:off x="2743200" y="1828800"/>
            <a:ext cx="3422880" cy="2567160"/>
          </a:xfrm>
          <a:prstGeom prst="rect">
            <a:avLst/>
          </a:prstGeom>
          <a:ln w="9360">
            <a:noFill/>
          </a:ln>
        </p:spPr>
      </p:pic>
      <p:pic>
        <p:nvPicPr>
          <p:cNvPr id="97" name="Рисунок 4"/>
          <p:cNvPicPr/>
          <p:nvPr/>
        </p:nvPicPr>
        <p:blipFill>
          <a:blip r:embed="rId3"/>
          <a:stretch/>
        </p:blipFill>
        <p:spPr>
          <a:xfrm>
            <a:off x="5929200" y="1214280"/>
            <a:ext cx="2685240" cy="3580560"/>
          </a:xfrm>
          <a:prstGeom prst="rect">
            <a:avLst/>
          </a:prstGeom>
          <a:ln>
            <a:noFill/>
          </a:ln>
        </p:spPr>
      </p:pic>
      <p:pic>
        <p:nvPicPr>
          <p:cNvPr id="98" name="Рисунок 5"/>
          <p:cNvPicPr/>
          <p:nvPr/>
        </p:nvPicPr>
        <p:blipFill>
          <a:blip r:embed="rId4"/>
          <a:stretch/>
        </p:blipFill>
        <p:spPr>
          <a:xfrm>
            <a:off x="304920" y="4191120"/>
            <a:ext cx="3123360" cy="2342520"/>
          </a:xfrm>
          <a:prstGeom prst="rect">
            <a:avLst/>
          </a:prstGeom>
          <a:ln>
            <a:noFill/>
          </a:ln>
        </p:spPr>
      </p:pic>
      <p:pic>
        <p:nvPicPr>
          <p:cNvPr id="99" name="Рисунок 6"/>
          <p:cNvPicPr/>
          <p:nvPr/>
        </p:nvPicPr>
        <p:blipFill>
          <a:blip r:embed="rId5"/>
          <a:stretch/>
        </p:blipFill>
        <p:spPr>
          <a:xfrm>
            <a:off x="0" y="1143000"/>
            <a:ext cx="3148920" cy="2361600"/>
          </a:xfrm>
          <a:prstGeom prst="rect">
            <a:avLst/>
          </a:prstGeom>
          <a:ln>
            <a:noFill/>
          </a:ln>
        </p:spPr>
      </p:pic>
      <p:pic>
        <p:nvPicPr>
          <p:cNvPr id="100" name="Рисунок 7"/>
          <p:cNvPicPr/>
          <p:nvPr/>
        </p:nvPicPr>
        <p:blipFill>
          <a:blip r:embed="rId6"/>
          <a:stretch/>
        </p:blipFill>
        <p:spPr>
          <a:xfrm>
            <a:off x="5715000" y="4343400"/>
            <a:ext cx="3047400" cy="228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2666880" y="228600"/>
            <a:ext cx="6019200" cy="662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Заповедник расположен на юге Челябинской области. На мысе, образованном при слиянии рек Утяганка и Большая Караганка, располагается укрепленное поселение эпохи бронзы Аркаим, давшее имя заповеднику.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102" name="Рисунок 3"/>
          <p:cNvPicPr/>
          <p:nvPr/>
        </p:nvPicPr>
        <p:blipFill>
          <a:blip r:embed="rId2"/>
          <a:stretch/>
        </p:blipFill>
        <p:spPr>
          <a:xfrm>
            <a:off x="304920" y="0"/>
            <a:ext cx="2437560" cy="1828080"/>
          </a:xfrm>
          <a:prstGeom prst="rect">
            <a:avLst/>
          </a:prstGeom>
          <a:ln>
            <a:noFill/>
          </a:ln>
        </p:spPr>
      </p:pic>
      <p:pic>
        <p:nvPicPr>
          <p:cNvPr id="103" name="Рисунок 4"/>
          <p:cNvPicPr/>
          <p:nvPr/>
        </p:nvPicPr>
        <p:blipFill>
          <a:blip r:embed="rId3"/>
          <a:stretch/>
        </p:blipFill>
        <p:spPr>
          <a:xfrm>
            <a:off x="6715080" y="4286160"/>
            <a:ext cx="1675800" cy="2234520"/>
          </a:xfrm>
          <a:prstGeom prst="rect">
            <a:avLst/>
          </a:prstGeom>
          <a:ln>
            <a:noFill/>
          </a:ln>
        </p:spPr>
      </p:pic>
      <p:pic>
        <p:nvPicPr>
          <p:cNvPr id="104" name="Рисунок 5"/>
          <p:cNvPicPr/>
          <p:nvPr/>
        </p:nvPicPr>
        <p:blipFill>
          <a:blip r:embed="rId4"/>
          <a:stretch/>
        </p:blipFill>
        <p:spPr>
          <a:xfrm>
            <a:off x="214200" y="4429080"/>
            <a:ext cx="2437560" cy="1828080"/>
          </a:xfrm>
          <a:prstGeom prst="rect">
            <a:avLst/>
          </a:prstGeom>
          <a:ln>
            <a:noFill/>
          </a:ln>
        </p:spPr>
      </p:pic>
      <p:pic>
        <p:nvPicPr>
          <p:cNvPr id="105" name="Рисунок 6"/>
          <p:cNvPicPr/>
          <p:nvPr/>
        </p:nvPicPr>
        <p:blipFill>
          <a:blip r:embed="rId5"/>
          <a:stretch/>
        </p:blipFill>
        <p:spPr>
          <a:xfrm>
            <a:off x="214200" y="2214720"/>
            <a:ext cx="2437560" cy="1828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1828800" y="1066680"/>
            <a:ext cx="5409360" cy="579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Заповедник "Аркаим» является материальным следом одной из древнейших цивилизаций на планете (XVII-XVI вв. до н.э.), здесь на сравнительно небольшой территории сосредоточено несколько крупных поселений эпохи бронзы, курганные захоронения сарматов и гуннов.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107" name="Picture 2"/>
          <p:cNvPicPr/>
          <p:nvPr/>
        </p:nvPicPr>
        <p:blipFill>
          <a:blip r:embed="rId2"/>
          <a:stretch/>
        </p:blipFill>
        <p:spPr>
          <a:xfrm>
            <a:off x="0" y="0"/>
            <a:ext cx="2133000" cy="2090160"/>
          </a:xfrm>
          <a:prstGeom prst="rect">
            <a:avLst/>
          </a:prstGeom>
          <a:ln w="9360">
            <a:noFill/>
          </a:ln>
        </p:spPr>
      </p:pic>
      <p:pic>
        <p:nvPicPr>
          <p:cNvPr id="108" name="Рисунок 4"/>
          <p:cNvPicPr/>
          <p:nvPr/>
        </p:nvPicPr>
        <p:blipFill>
          <a:blip r:embed="rId3"/>
          <a:stretch/>
        </p:blipFill>
        <p:spPr>
          <a:xfrm>
            <a:off x="6705720" y="5029200"/>
            <a:ext cx="2437560" cy="1828080"/>
          </a:xfrm>
          <a:prstGeom prst="rect">
            <a:avLst/>
          </a:prstGeom>
          <a:ln>
            <a:noFill/>
          </a:ln>
        </p:spPr>
      </p:pic>
      <p:pic>
        <p:nvPicPr>
          <p:cNvPr id="109" name="Рисунок 6"/>
          <p:cNvPicPr/>
          <p:nvPr/>
        </p:nvPicPr>
        <p:blipFill>
          <a:blip r:embed="rId4"/>
          <a:stretch/>
        </p:blipFill>
        <p:spPr>
          <a:xfrm>
            <a:off x="6908760" y="0"/>
            <a:ext cx="2234520" cy="1675800"/>
          </a:xfrm>
          <a:prstGeom prst="rect">
            <a:avLst/>
          </a:prstGeom>
          <a:ln>
            <a:noFill/>
          </a:ln>
        </p:spPr>
      </p:pic>
      <p:pic>
        <p:nvPicPr>
          <p:cNvPr id="110" name="Рисунок 7"/>
          <p:cNvPicPr/>
          <p:nvPr/>
        </p:nvPicPr>
        <p:blipFill>
          <a:blip r:embed="rId5"/>
          <a:stretch/>
        </p:blipFill>
        <p:spPr>
          <a:xfrm>
            <a:off x="0" y="5257800"/>
            <a:ext cx="2133000" cy="1599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437</TotalTime>
  <Words>328</Words>
  <Application>LibreOffice/6.1.0.3$Windows_x86 LibreOffice_project/efb621ed25068d70781dc026f7e9c5187a4decd1</Application>
  <PresentationFormat>Экран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/>
  <dc:description/>
  <cp:lastModifiedBy>Tatyana</cp:lastModifiedBy>
  <cp:revision>54</cp:revision>
  <dcterms:modified xsi:type="dcterms:W3CDTF">2020-11-09T14:52:36Z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XPowerLiteLastOptimized">
    <vt:lpwstr>1162309</vt:lpwstr>
  </property>
  <property fmtid="{D5CDD505-2E9C-101B-9397-08002B2CF9AE}" pid="8" name="NXPowerLiteSettings">
    <vt:lpwstr>F6000400038000</vt:lpwstr>
  </property>
  <property fmtid="{D5CDD505-2E9C-101B-9397-08002B2CF9AE}" pid="9" name="NXPowerLiteVersion">
    <vt:lpwstr>D4.3.1</vt:lpwstr>
  </property>
  <property fmtid="{D5CDD505-2E9C-101B-9397-08002B2CF9AE}" pid="10" name="Notes">
    <vt:i4>2</vt:i4>
  </property>
  <property fmtid="{D5CDD505-2E9C-101B-9397-08002B2CF9AE}" pid="11" name="PresentationFormat">
    <vt:lpwstr>Экран (4:3)</vt:lpwstr>
  </property>
  <property fmtid="{D5CDD505-2E9C-101B-9397-08002B2CF9AE}" pid="12" name="ScaleCrop">
    <vt:bool>false</vt:bool>
  </property>
  <property fmtid="{D5CDD505-2E9C-101B-9397-08002B2CF9AE}" pid="13" name="ShareDoc">
    <vt:bool>false</vt:bool>
  </property>
  <property fmtid="{D5CDD505-2E9C-101B-9397-08002B2CF9AE}" pid="14" name="Slides">
    <vt:i4>44</vt:i4>
  </property>
</Properties>
</file>