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355" r:id="rId3"/>
    <p:sldId id="291" r:id="rId4"/>
    <p:sldId id="353" r:id="rId5"/>
    <p:sldId id="354" r:id="rId6"/>
    <p:sldId id="356" r:id="rId7"/>
    <p:sldId id="292" r:id="rId8"/>
    <p:sldId id="328" r:id="rId9"/>
    <p:sldId id="313" r:id="rId10"/>
    <p:sldId id="347" r:id="rId11"/>
    <p:sldId id="348" r:id="rId12"/>
    <p:sldId id="349" r:id="rId13"/>
    <p:sldId id="350" r:id="rId14"/>
    <p:sldId id="320" r:id="rId15"/>
    <p:sldId id="331" r:id="rId16"/>
    <p:sldId id="343" r:id="rId17"/>
    <p:sldId id="336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86380" autoAdjust="0"/>
  </p:normalViewPr>
  <p:slideViewPr>
    <p:cSldViewPr>
      <p:cViewPr>
        <p:scale>
          <a:sx n="40" d="100"/>
          <a:sy n="40" d="100"/>
        </p:scale>
        <p:origin x="-2530" y="-7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1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57FC4-6700-44F8-8124-7BB57EBB85F2}" type="datetimeFigureOut">
              <a:rPr lang="ru-RU" smtClean="0"/>
              <a:pPr/>
              <a:t>16.02.2023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D3EC9-9BA3-49AC-85F7-40005CFEC0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ПРИРОДА\Осень\Os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-17463"/>
            <a:ext cx="9140825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79912" y="5301207"/>
            <a:ext cx="5364087" cy="864097"/>
          </a:xfrm>
        </p:spPr>
        <p:txBody>
          <a:bodyPr/>
          <a:lstStyle>
            <a:lvl1pPr>
              <a:defRPr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6309320"/>
            <a:ext cx="4680520" cy="409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00F9AD-1A75-4C7F-B0D7-9725636A716B}" type="datetimeFigureOut">
              <a:rPr lang="ru-RU" smtClean="0"/>
              <a:pPr/>
              <a:t>16.02.2023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4CFB7C-9997-4415-AEC3-6C16E6254B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ПРИРОДА\Осень\OsenSlid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20638"/>
            <a:ext cx="9170988" cy="6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547813" y="274638"/>
            <a:ext cx="71389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547813" y="1600200"/>
            <a:ext cx="7138987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  <p:sldLayoutId id="2147483669" r:id="rId3"/>
  </p:sldLayoutIdLst>
  <p:transition spd="slow">
    <p:wheel spokes="8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ПРИРОДА\Осень\Osen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0013"/>
            <a:ext cx="9263063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  <a:alpha val="43000"/>
            </a:schemeClr>
          </a:solidFill>
          <a:ln w="38100"/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Муниципальное дошкольное образовательное учреждение детский сад компенсирующего вида № 266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00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lvl="4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4" algn="ctr">
              <a:buNone/>
            </a:pPr>
            <a:r>
              <a:rPr lang="ru-RU" sz="45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Методическое пособие по развитию речи</a:t>
            </a:r>
          </a:p>
          <a:p>
            <a:pPr lvl="4" algn="ctr">
              <a:buNone/>
            </a:pPr>
            <a:endParaRPr lang="ru-RU" sz="45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4" algn="ctr">
              <a:buNone/>
            </a:pPr>
            <a:endParaRPr lang="ru-RU" sz="45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4" algn="ctr">
              <a:buNone/>
            </a:pPr>
            <a:r>
              <a:rPr lang="ru-RU" sz="135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«Разноцветная книга осени»</a:t>
            </a:r>
          </a:p>
          <a:p>
            <a:pPr lvl="4" algn="ctr">
              <a:buNone/>
            </a:pPr>
            <a:endParaRPr lang="ru-RU" sz="8600" i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4" algn="ctr">
              <a:buNone/>
            </a:pPr>
            <a:endParaRPr lang="ru-RU" sz="8600" i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4" algn="r">
              <a:buNone/>
            </a:pPr>
            <a:r>
              <a:rPr lang="ru-RU" sz="4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Разработал: логопед-дефектолог</a:t>
            </a:r>
          </a:p>
          <a:p>
            <a:pPr lvl="4" algn="r">
              <a:buNone/>
            </a:pPr>
            <a:r>
              <a:rPr lang="ru-RU" sz="4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Черных А.Ю.</a:t>
            </a:r>
          </a:p>
          <a:p>
            <a:pPr lvl="4" algn="ctr">
              <a:buNone/>
            </a:pPr>
            <a:endParaRPr lang="ru-RU" sz="4300" dirty="0" smtClean="0">
              <a:latin typeface="Times New Roman" pitchFamily="18" charset="0"/>
              <a:cs typeface="Times New Roman" pitchFamily="18" charset="0"/>
            </a:endParaRPr>
          </a:p>
          <a:p>
            <a:pPr lvl="4" algn="ctr">
              <a:buNone/>
            </a:pP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lvl="4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Пальчиковая гимнастика «Осень»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47664" y="1268760"/>
            <a:ext cx="7128792" cy="4525963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Ветер северный подул: "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С-с-с-с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", (дуем)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 листочки с веток сдул. (пошевелить пальчиками и подуть на них)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Полетели, закружились и на землю опустились (помахать ручками в воздухе)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Дождик стал по ним стучать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Кап-кап-кап, кап-кап-кап!" (постучать пальцами правой руки по ладошке левой руки)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Град по ним заколотил, (щепотью правой руки постучать по левой ладошке)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Листья все насквозь пробил. (постучать кулачком правой руки по левой ладошке)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Снег потом припорошил, (плавные движения кистями рук вперёд- назад)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Одеялом их накрыл. (положить правую ладонь на левую)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Физкультминутка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63688" y="1340768"/>
            <a:ext cx="6912768" cy="4785395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листики осенние, (Плавное покачивание руками вверху над головой.)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ветках мы сидим.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Дунул ветер — полетели. (Руки в стороны.)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летели, мы летели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на землю тихо сели. (Присели.)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Ветер снова набежал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листочки все поднял. (Плавное покачивание руками вверху над головой.)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Закружились, полетели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на землю снова сели. (Присели.)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Дыхательное упражнение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03648" y="1772816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Дует легкий ветерок –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Ш-ш-ш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Ш-ш-ш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качает так листок –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Ш-ш-ш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Ш-ш-ш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Дует сильный ветерок –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Ш-ш-ш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Ш-ш-ш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качает так листок –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Ш-ш-ш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Ш-ш-ш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20072" y="1600200"/>
            <a:ext cx="3466728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Осенние листочки на веточках висят,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Осенние листочки детям говорят –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Рябиновые: А-а-а!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Осиновые: И-и-и!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Кленовые: О-о-о!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Дубовые: У-у-у!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03648" y="332656"/>
            <a:ext cx="7740352" cy="4525963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1.Упражнение на дыхание: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«Дождик»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--И.п.: о.с. 1 — попеременно выставлять прямые руки вперед — «ловить капли» (вдох); 2 — на выдохе произносить: « Кап-кап-кап!»; 3 — попеременно выставлять прямые руки вперед — «ловят капли» (вдох); 4 — на выдохе произносить: «Так-так-так!». Повторить 3—4 раза.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Массаж биологически активных точек  лица 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«Осенью»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Вдруг закрыли небо тучи -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ребром ладони растирают лоб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Начал капать дождь колючий –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кончиками пальцев массаж щек.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Долго дождик будет плакать -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массажируем ушки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Разведет повсюду слякоть –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кулачками потирают крылья носа.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Давайте поиграем! </a:t>
            </a:r>
            <a:br>
              <a:rPr lang="ru-RU" dirty="0" smtClean="0"/>
            </a:br>
            <a:r>
              <a:rPr lang="ru-RU" dirty="0" smtClean="0"/>
              <a:t>Что здесь лишнее?</a:t>
            </a:r>
            <a:endParaRPr lang="ru-RU" dirty="0"/>
          </a:p>
        </p:txBody>
      </p:sp>
      <p:pic>
        <p:nvPicPr>
          <p:cNvPr id="1026" name="Picture 2" descr="C:\Users\User\Pictures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4357718"/>
            <a:ext cx="2428892" cy="22859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 descr="C:\Users\User\Pictures\rfhs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929322" y="4488227"/>
            <a:ext cx="2643206" cy="21554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30" name="Picture 6" descr="C:\Users\User\Pictures\iDP1VSD9O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833547" y="1714488"/>
            <a:ext cx="2452701" cy="2214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32" name="Picture 8" descr="C:\Users\User\Pictures\i8PU78JJD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 bwMode="auto">
          <a:xfrm>
            <a:off x="5929322" y="1696638"/>
            <a:ext cx="2565332" cy="22324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547813" y="274638"/>
            <a:ext cx="7138987" cy="346050"/>
          </a:xfrm>
        </p:spPr>
        <p:txBody>
          <a:bodyPr/>
          <a:lstStyle/>
          <a:p>
            <a:r>
              <a:rPr lang="ru-RU" sz="2000" b="1" dirty="0" smtClean="0"/>
              <a:t>«Назови одним словом</a:t>
            </a:r>
            <a:r>
              <a:rPr lang="ru-RU" sz="2000" dirty="0" smtClean="0"/>
              <a:t> «</a:t>
            </a:r>
          </a:p>
        </p:txBody>
      </p:sp>
      <p:pic>
        <p:nvPicPr>
          <p:cNvPr id="4099" name="Picture 4" descr="MCj0436899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844824"/>
            <a:ext cx="2357438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5" descr="MCj043689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060848"/>
            <a:ext cx="2851225" cy="28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6" descr="MCj0436900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2853" y="0"/>
            <a:ext cx="2591147" cy="259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7" descr="MCj0436901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80790" y="4581128"/>
            <a:ext cx="2276873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8" descr="MCj0436902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5029" y="4005064"/>
            <a:ext cx="2852936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9" descr="MCj0436903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35080" y="4149080"/>
            <a:ext cx="2708920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0" descr="MCj0436891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63688" y="0"/>
            <a:ext cx="2098750" cy="20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7077100" cy="567457"/>
          </a:xfrm>
        </p:spPr>
        <p:txBody>
          <a:bodyPr/>
          <a:lstStyle/>
          <a:p>
            <a:pPr eaLnBrk="1" hangingPunct="1"/>
            <a:r>
              <a:rPr lang="ru-RU" sz="2000" dirty="0" smtClean="0"/>
              <a:t>Назови все признаки осени</a:t>
            </a:r>
            <a:endParaRPr lang="ru-RU" dirty="0" smtClean="0"/>
          </a:p>
        </p:txBody>
      </p:sp>
      <p:pic>
        <p:nvPicPr>
          <p:cNvPr id="31747" name="Picture 2" descr="C:\Users\Samsung\Google Диск\добро\написать\два года\new\картинки осень\1245185886_nature_seasons_autumn_autumn_leaves_016261_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624" y="4509120"/>
            <a:ext cx="2944813" cy="2208213"/>
          </a:xfrm>
        </p:spPr>
      </p:pic>
      <p:pic>
        <p:nvPicPr>
          <p:cNvPr id="31748" name="Picture 3" descr="C:\Users\Samsung\Google Диск\добро\написать\два года\new\картинки осень\ac7e4aab98d5ce14d69ac77a51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48680"/>
            <a:ext cx="2909888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4" descr="C:\Users\Samsung\Google Диск\добро\написать\два года\new\картинки осень\4e76e24926adt.jpg"/>
          <p:cNvPicPr>
            <a:picLocks noChangeAspect="1" noChangeArrowheads="1"/>
          </p:cNvPicPr>
          <p:nvPr/>
        </p:nvPicPr>
        <p:blipFill>
          <a:blip r:embed="rId4" cstate="print"/>
          <a:srcRect l="3946" t="14915" r="11221" b="10510"/>
          <a:stretch>
            <a:fillRect/>
          </a:stretch>
        </p:blipFill>
        <p:spPr bwMode="auto">
          <a:xfrm>
            <a:off x="5724129" y="792403"/>
            <a:ext cx="2736304" cy="3501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5" descr="C:\Users\Samsung\Google Диск\добро\написать\два года\new\картинки осень\птицы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4365104"/>
            <a:ext cx="2987675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6" descr="C:\Users\Samsung\Google Диск\добро\написать\два года\new\картинки осень\урожай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2564904"/>
            <a:ext cx="3121025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813" y="274638"/>
            <a:ext cx="7138987" cy="706090"/>
          </a:xfrm>
        </p:spPr>
        <p:txBody>
          <a:bodyPr/>
          <a:lstStyle/>
          <a:p>
            <a:r>
              <a:rPr lang="ru-RU" sz="3600" dirty="0" smtClean="0"/>
              <a:t>Приглашаем вас в наш осенний зоопарк</a:t>
            </a:r>
            <a:endParaRPr lang="ru-RU" sz="3600" dirty="0"/>
          </a:p>
        </p:txBody>
      </p:sp>
      <p:pic>
        <p:nvPicPr>
          <p:cNvPr id="54274" name="Picture 2" descr="G:\DCIM\IMG_20170831_115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196752"/>
            <a:ext cx="3360000" cy="2520000"/>
          </a:xfrm>
          <a:prstGeom prst="rect">
            <a:avLst/>
          </a:prstGeom>
          <a:noFill/>
        </p:spPr>
      </p:pic>
      <p:pic>
        <p:nvPicPr>
          <p:cNvPr id="54275" name="Picture 3" descr="G:\DCIM\IMG_20170831_1149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196752"/>
            <a:ext cx="3360000" cy="2520000"/>
          </a:xfrm>
          <a:prstGeom prst="rect">
            <a:avLst/>
          </a:prstGeom>
          <a:noFill/>
        </p:spPr>
      </p:pic>
      <p:pic>
        <p:nvPicPr>
          <p:cNvPr id="54276" name="Picture 4" descr="G:\DCIM\IMG_20170831_1148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4077072"/>
            <a:ext cx="3131840" cy="2348880"/>
          </a:xfrm>
          <a:prstGeom prst="rect">
            <a:avLst/>
          </a:prstGeom>
          <a:noFill/>
        </p:spPr>
      </p:pic>
      <p:pic>
        <p:nvPicPr>
          <p:cNvPr id="54277" name="Picture 5" descr="G:\DCIM\IMG_20170831_1149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005064"/>
            <a:ext cx="3360000" cy="252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Методическое пособие по развитию речи и ознакомлению с окружающим миром «Разноцветная книга осени»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1916832"/>
            <a:ext cx="7115196" cy="4608512"/>
          </a:xfrm>
        </p:spPr>
        <p:txBody>
          <a:bodyPr/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/>
              <a:t>Цель:</a:t>
            </a:r>
            <a:r>
              <a:rPr lang="ru-RU" sz="3600" dirty="0" smtClean="0"/>
              <a:t> закрепление и обогащение представлений дошкольников об осени как о времени года.</a:t>
            </a:r>
          </a:p>
          <a:p>
            <a:pPr lvl="0" algn="just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</a:p>
          <a:p>
            <a:pPr lvl="0">
              <a:buAutoNum type="arabicPeriod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717032"/>
            <a:ext cx="403244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Задачи: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836712"/>
            <a:ext cx="7115196" cy="5257800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/>
          </a:p>
          <a:p>
            <a:pPr>
              <a:buNone/>
            </a:pPr>
            <a:r>
              <a:rPr lang="ru-RU" sz="1800" b="1" dirty="0" smtClean="0"/>
              <a:t>Коррекционно-образовательные</a:t>
            </a:r>
            <a:endParaRPr lang="ru-RU" sz="1800" dirty="0" smtClean="0"/>
          </a:p>
          <a:p>
            <a:pPr lvl="0"/>
            <a:r>
              <a:rPr lang="ru-RU" sz="1800" dirty="0" smtClean="0"/>
              <a:t>обобщить и систематизировать представления детей об осенних изменениях в природе, взаимосвязях живой и неживой природы осенью; </a:t>
            </a:r>
          </a:p>
          <a:p>
            <a:pPr lvl="0"/>
            <a:r>
              <a:rPr lang="ru-RU" sz="1800" dirty="0" smtClean="0"/>
              <a:t>расширить  и обогатить словарный запас;</a:t>
            </a:r>
          </a:p>
          <a:p>
            <a:pPr lvl="0"/>
            <a:r>
              <a:rPr lang="ru-RU" sz="1800" dirty="0" smtClean="0"/>
              <a:t>совершенствовать умение составлять небольшой описательный рассказ;</a:t>
            </a:r>
          </a:p>
          <a:p>
            <a:pPr lvl="0"/>
            <a:r>
              <a:rPr lang="ru-RU" sz="1800" dirty="0" smtClean="0"/>
              <a:t>закрепить знания детей о труде в осенний период.</a:t>
            </a:r>
          </a:p>
          <a:p>
            <a:r>
              <a:rPr lang="ru-RU" sz="1800" b="1" dirty="0" smtClean="0"/>
              <a:t>Коррекционно-развивающие</a:t>
            </a:r>
            <a:endParaRPr lang="ru-RU" sz="1800" dirty="0" smtClean="0"/>
          </a:p>
          <a:p>
            <a:pPr lvl="0"/>
            <a:r>
              <a:rPr lang="ru-RU" sz="1800" dirty="0" smtClean="0"/>
              <a:t>развитие  памяти, внимания;</a:t>
            </a:r>
          </a:p>
          <a:p>
            <a:pPr lvl="0"/>
            <a:r>
              <a:rPr lang="ru-RU" sz="1800" dirty="0" smtClean="0"/>
              <a:t>развитие воображения и фантазии;</a:t>
            </a:r>
          </a:p>
          <a:p>
            <a:pPr lvl="0"/>
            <a:r>
              <a:rPr lang="ru-RU" sz="1800" dirty="0" smtClean="0"/>
              <a:t>развитие логического и наглядно-образного мышления;</a:t>
            </a:r>
          </a:p>
          <a:p>
            <a:pPr lvl="0"/>
            <a:r>
              <a:rPr lang="ru-RU" sz="1800" dirty="0" smtClean="0"/>
              <a:t>развитие  речи; </a:t>
            </a:r>
          </a:p>
          <a:p>
            <a:r>
              <a:rPr lang="ru-RU" sz="1800" b="1" dirty="0" smtClean="0"/>
              <a:t>Коррекционно-воспитательные</a:t>
            </a:r>
            <a:endParaRPr lang="ru-RU" sz="1800" dirty="0" smtClean="0"/>
          </a:p>
          <a:p>
            <a:r>
              <a:rPr lang="ru-RU" sz="1800" dirty="0" smtClean="0"/>
              <a:t>воспитывать познавательный интерес;</a:t>
            </a:r>
          </a:p>
          <a:p>
            <a:r>
              <a:rPr lang="ru-RU" sz="1800" dirty="0" smtClean="0"/>
              <a:t> воспитывать положительное отношение к деятельности;</a:t>
            </a:r>
          </a:p>
          <a:p>
            <a:r>
              <a:rPr lang="ru-RU" sz="1800" dirty="0" smtClean="0"/>
              <a:t> воспитывать у детей бережное отношение к природе.</a:t>
            </a:r>
          </a:p>
          <a:p>
            <a:pPr lvl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</a:p>
          <a:p>
            <a:pPr lvl="0">
              <a:buAutoNum type="arabicPeriod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Игры и упражнения представленные в пособии: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Загадки;</a:t>
            </a:r>
          </a:p>
          <a:p>
            <a:r>
              <a:rPr lang="ru-RU" dirty="0" smtClean="0"/>
              <a:t>Пальчиковая гимнастика по теме;</a:t>
            </a:r>
          </a:p>
          <a:p>
            <a:r>
              <a:rPr lang="ru-RU" dirty="0" smtClean="0"/>
              <a:t>Физкультминутка;</a:t>
            </a:r>
          </a:p>
          <a:p>
            <a:r>
              <a:rPr lang="ru-RU" dirty="0" smtClean="0"/>
              <a:t>Дыхательная гимнастика:</a:t>
            </a:r>
          </a:p>
          <a:p>
            <a:r>
              <a:rPr lang="ru-RU" dirty="0" smtClean="0"/>
              <a:t>Артикуляционные и мимические упражнения;</a:t>
            </a:r>
          </a:p>
          <a:p>
            <a:r>
              <a:rPr lang="ru-RU" dirty="0" smtClean="0"/>
              <a:t>Стихи;</a:t>
            </a:r>
          </a:p>
          <a:p>
            <a:r>
              <a:rPr lang="ru-RU" dirty="0" smtClean="0"/>
              <a:t>«Четвертый </a:t>
            </a:r>
            <a:r>
              <a:rPr lang="ru-RU" dirty="0" smtClean="0"/>
              <a:t>лишний;</a:t>
            </a:r>
          </a:p>
          <a:p>
            <a:r>
              <a:rPr lang="ru-RU" dirty="0" smtClean="0"/>
              <a:t>«Назови одним словом»</a:t>
            </a:r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653136"/>
            <a:ext cx="2843808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Планируемый результат: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Дети знают </a:t>
            </a:r>
            <a:r>
              <a:rPr lang="ru-RU" dirty="0" smtClean="0"/>
              <a:t>и называют характерные признаки осени и осенних явлений;</a:t>
            </a:r>
          </a:p>
          <a:p>
            <a:r>
              <a:rPr lang="ru-RU" dirty="0" smtClean="0"/>
              <a:t>Проявляют интерес к миру природы, наблюдают делают выводы, умозаключения, устанавливают причинно-следственные связи между природными явлениями;</a:t>
            </a:r>
          </a:p>
          <a:p>
            <a:r>
              <a:rPr lang="ru-RU" dirty="0" smtClean="0"/>
              <a:t>Составляют описательные рассказы по теме осень.</a:t>
            </a:r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Способы применения пособия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72816"/>
            <a:ext cx="3185815" cy="4247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4571" y="2348880"/>
            <a:ext cx="4369429" cy="32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813" y="0"/>
            <a:ext cx="7138987" cy="1417638"/>
          </a:xfrm>
        </p:spPr>
        <p:txBody>
          <a:bodyPr/>
          <a:lstStyle/>
          <a:p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Листья с веток облетают,</a:t>
            </a:r>
            <a:b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Птицы к югу улетают.</a:t>
            </a:r>
            <a:b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«Что за время года?» — спросим.</a:t>
            </a:r>
            <a:b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Нам ответят: «Это...» </a:t>
            </a:r>
            <a:endParaRPr lang="ru-R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529731808695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1714488"/>
            <a:ext cx="6215106" cy="47863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813" y="0"/>
            <a:ext cx="7138987" cy="476672"/>
          </a:xfrm>
        </p:spPr>
        <p:txBody>
          <a:bodyPr/>
          <a:lstStyle/>
          <a:p>
            <a:r>
              <a:rPr lang="ru-RU" dirty="0" smtClean="0"/>
              <a:t>Три месяца осени</a:t>
            </a:r>
            <a:endParaRPr lang="ru-RU" dirty="0"/>
          </a:p>
        </p:txBody>
      </p:sp>
      <p:pic>
        <p:nvPicPr>
          <p:cNvPr id="1026" name="Picture 2" descr="C:\Users\Анна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620688"/>
            <a:ext cx="3182965" cy="212515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27784" y="2996952"/>
            <a:ext cx="1099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Сентябрь</a:t>
            </a:r>
            <a:endParaRPr lang="ru-RU" dirty="0"/>
          </a:p>
        </p:txBody>
      </p:sp>
      <p:pic>
        <p:nvPicPr>
          <p:cNvPr id="1027" name="Picture 3" descr="C:\Users\Анна\Desktop\i.jpg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548680"/>
            <a:ext cx="3312157" cy="21322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660232" y="2924944"/>
            <a:ext cx="99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Октябрь</a:t>
            </a:r>
          </a:p>
        </p:txBody>
      </p:sp>
      <p:pic>
        <p:nvPicPr>
          <p:cNvPr id="1028" name="Picture 4" descr="C:\Users\Анна\Desktop\i.jpg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429000"/>
            <a:ext cx="4039096" cy="267388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716016" y="6237312"/>
            <a:ext cx="91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Ноябрь</a:t>
            </a:r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На какие периоды делится осень? (Ранняя и поздняя). Расскажите о ранней и поздней осени. </a:t>
            </a:r>
            <a:endParaRPr lang="ru-RU" sz="2000" dirty="0"/>
          </a:p>
        </p:txBody>
      </p:sp>
      <p:pic>
        <p:nvPicPr>
          <p:cNvPr id="5" name="Содержимое 4" descr="Shishkin_Ranniay_ose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1428736"/>
            <a:ext cx="3500462" cy="2214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Содержимое 5" descr="img_00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715008" y="4000504"/>
            <a:ext cx="3286149" cy="25717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img_0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446" y="1428736"/>
            <a:ext cx="3238500" cy="22828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 descr="iQSLUWN9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5918" y="4000504"/>
            <a:ext cx="3643338" cy="25717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sen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1487</TotalTime>
  <Words>480</Words>
  <Application>Microsoft Office PowerPoint</Application>
  <PresentationFormat>Экран (4:3)</PresentationFormat>
  <Paragraphs>87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Osenn</vt:lpstr>
      <vt:lpstr>Муниципальное дошкольное образовательное учреждение детский сад компенсирующего вида № 266</vt:lpstr>
      <vt:lpstr>Методическое пособие по развитию речи и ознакомлению с окружающим миром «Разноцветная книга осени»</vt:lpstr>
      <vt:lpstr>Задачи: </vt:lpstr>
      <vt:lpstr>Игры и упражнения представленные в пособии:</vt:lpstr>
      <vt:lpstr>Планируемый результат:</vt:lpstr>
      <vt:lpstr>Способы применения пособия</vt:lpstr>
      <vt:lpstr>Листья с веток облетают, Птицы к югу улетают. «Что за время года?» — спросим. Нам ответят: «Это...» </vt:lpstr>
      <vt:lpstr>Три месяца осени</vt:lpstr>
      <vt:lpstr>На какие периоды делится осень? (Ранняя и поздняя). Расскажите о ранней и поздней осени. </vt:lpstr>
      <vt:lpstr>Пальчиковая гимнастика «Осень»</vt:lpstr>
      <vt:lpstr>Физкультминутка</vt:lpstr>
      <vt:lpstr>Дыхательное упражнение</vt:lpstr>
      <vt:lpstr>Слайд 13</vt:lpstr>
      <vt:lpstr>Давайте поиграем!  Что здесь лишнее?</vt:lpstr>
      <vt:lpstr>«Назови одним словом «</vt:lpstr>
      <vt:lpstr>Назови все признаки осени</vt:lpstr>
      <vt:lpstr>Приглашаем вас в наш осенний зоопарк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детский сад компенсирующего вида № 266</dc:title>
  <dc:creator>Черных А.Ю.</dc:creator>
  <dc:description/>
  <cp:lastModifiedBy>7567</cp:lastModifiedBy>
  <cp:revision>179</cp:revision>
  <dcterms:created xsi:type="dcterms:W3CDTF">2014-11-10T15:14:21Z</dcterms:created>
  <dcterms:modified xsi:type="dcterms:W3CDTF">2023-02-16T05:41:50Z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00080002080000000000010243100207f8000400038000</vt:lpwstr>
  </property>
</Properties>
</file>