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81" r:id="rId3"/>
    <p:sldId id="330" r:id="rId4"/>
    <p:sldId id="331" r:id="rId5"/>
    <p:sldId id="332" r:id="rId6"/>
    <p:sldId id="333" r:id="rId7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61" d="100"/>
          <a:sy n="61" d="100"/>
        </p:scale>
        <p:origin x="-66" y="-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C79A2-E9C6-4153-9DE0-E2CAF69BFA0B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C5322DB-D025-4218-83B0-29E07440EF9E}">
      <dgm:prSet phldrT="[Текст]" custT="1"/>
      <dgm:spPr/>
      <dgm:t>
        <a:bodyPr/>
        <a:lstStyle/>
        <a:p>
          <a:r>
            <a:rPr lang="ru-RU" sz="1200" b="1" dirty="0" smtClean="0"/>
            <a:t>Взаимодействие специалистов</a:t>
          </a:r>
          <a:endParaRPr lang="ru-RU" sz="1200" b="1" dirty="0"/>
        </a:p>
      </dgm:t>
    </dgm:pt>
    <dgm:pt modelId="{53B59772-5F3C-4E97-BBF0-1A95D179B7BE}" type="parTrans" cxnId="{0A2B9455-5EC0-484A-B609-C1C345EC0018}">
      <dgm:prSet/>
      <dgm:spPr/>
      <dgm:t>
        <a:bodyPr/>
        <a:lstStyle/>
        <a:p>
          <a:endParaRPr lang="ru-RU" b="1"/>
        </a:p>
      </dgm:t>
    </dgm:pt>
    <dgm:pt modelId="{0D98473D-3162-4082-82A9-46AD9B49B9EA}" type="sibTrans" cxnId="{0A2B9455-5EC0-484A-B609-C1C345EC0018}">
      <dgm:prSet/>
      <dgm:spPr>
        <a:solidFill>
          <a:schemeClr val="accent3"/>
        </a:solidFill>
      </dgm:spPr>
      <dgm:t>
        <a:bodyPr/>
        <a:lstStyle/>
        <a:p>
          <a:endParaRPr lang="ru-RU" b="1"/>
        </a:p>
      </dgm:t>
    </dgm:pt>
    <dgm:pt modelId="{C8C13BB6-8049-4AF6-9A00-F7C766FBE650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1200" b="1" dirty="0" smtClean="0"/>
            <a:t>Учитель-дефектолог</a:t>
          </a:r>
          <a:endParaRPr lang="ru-RU" sz="1200" b="1" dirty="0"/>
        </a:p>
      </dgm:t>
    </dgm:pt>
    <dgm:pt modelId="{47B9E514-4691-44B2-88FE-9276C67DBCAE}" type="parTrans" cxnId="{978FCC90-9FA2-4EDA-9D06-264D0031008D}">
      <dgm:prSet/>
      <dgm:spPr/>
      <dgm:t>
        <a:bodyPr/>
        <a:lstStyle/>
        <a:p>
          <a:endParaRPr lang="ru-RU" b="1"/>
        </a:p>
      </dgm:t>
    </dgm:pt>
    <dgm:pt modelId="{FA06C91A-BB16-475C-BD00-BA199E88FF69}" type="sibTrans" cxnId="{978FCC90-9FA2-4EDA-9D06-264D0031008D}">
      <dgm:prSet/>
      <dgm:spPr>
        <a:solidFill>
          <a:schemeClr val="accent3"/>
        </a:solidFill>
      </dgm:spPr>
      <dgm:t>
        <a:bodyPr/>
        <a:lstStyle/>
        <a:p>
          <a:endParaRPr lang="ru-RU" b="1"/>
        </a:p>
      </dgm:t>
    </dgm:pt>
    <dgm:pt modelId="{CAC21EA7-440D-4E50-B68D-51768499B9C3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1" dirty="0" smtClean="0"/>
            <a:t>Родитель</a:t>
          </a:r>
          <a:endParaRPr lang="ru-RU" sz="1200" b="1" dirty="0"/>
        </a:p>
      </dgm:t>
    </dgm:pt>
    <dgm:pt modelId="{A20E50F1-132B-4286-B325-F37174D0F7EF}" type="parTrans" cxnId="{F7B057D6-A1F9-4BB7-BE60-9B469928B51A}">
      <dgm:prSet/>
      <dgm:spPr/>
      <dgm:t>
        <a:bodyPr/>
        <a:lstStyle/>
        <a:p>
          <a:endParaRPr lang="ru-RU" b="1"/>
        </a:p>
      </dgm:t>
    </dgm:pt>
    <dgm:pt modelId="{155B6EE9-28B8-42F4-9AAF-D49BE799BBD1}" type="sibTrans" cxnId="{F7B057D6-A1F9-4BB7-BE60-9B469928B51A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 b="1"/>
        </a:p>
      </dgm:t>
    </dgm:pt>
    <dgm:pt modelId="{B09B95F2-349D-47EC-9533-DB7A42D54CBE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Воспитатель</a:t>
          </a:r>
          <a:endParaRPr lang="ru-RU" b="1" dirty="0">
            <a:solidFill>
              <a:srgbClr val="002060"/>
            </a:solidFill>
          </a:endParaRPr>
        </a:p>
      </dgm:t>
    </dgm:pt>
    <dgm:pt modelId="{0B1FF356-93EE-4A2B-A18C-BE7B3CC42BD3}" type="parTrans" cxnId="{788C0C50-D354-413A-B6E1-975DFB065C54}">
      <dgm:prSet/>
      <dgm:spPr/>
      <dgm:t>
        <a:bodyPr/>
        <a:lstStyle/>
        <a:p>
          <a:endParaRPr lang="ru-RU" b="1"/>
        </a:p>
      </dgm:t>
    </dgm:pt>
    <dgm:pt modelId="{671764D5-EE78-40AD-BE93-17AD5F9243F8}" type="sibTrans" cxnId="{788C0C50-D354-413A-B6E1-975DFB065C54}">
      <dgm:prSet/>
      <dgm:spPr>
        <a:solidFill>
          <a:schemeClr val="accent6"/>
        </a:solidFill>
      </dgm:spPr>
      <dgm:t>
        <a:bodyPr/>
        <a:lstStyle/>
        <a:p>
          <a:endParaRPr lang="ru-RU" b="1"/>
        </a:p>
      </dgm:t>
    </dgm:pt>
    <dgm:pt modelId="{96EB83B9-F905-4E5C-BDA3-E8BD1AD4A9BC}">
      <dgm:prSet phldrT="[Текст]" custT="1"/>
      <dgm:spPr/>
      <dgm:t>
        <a:bodyPr/>
        <a:lstStyle/>
        <a:p>
          <a:r>
            <a:rPr lang="ru-RU" sz="1200" b="1" dirty="0" smtClean="0"/>
            <a:t>Учитель-логопед</a:t>
          </a:r>
          <a:endParaRPr lang="ru-RU" sz="1200" b="1" dirty="0"/>
        </a:p>
      </dgm:t>
    </dgm:pt>
    <dgm:pt modelId="{C8D0D55E-4EA6-45FB-8A9D-F6BAEE0C8F8B}" type="parTrans" cxnId="{04F351B2-DB9A-4FB8-A0A7-F4F4346577AF}">
      <dgm:prSet/>
      <dgm:spPr/>
      <dgm:t>
        <a:bodyPr/>
        <a:lstStyle/>
        <a:p>
          <a:endParaRPr lang="ru-RU" b="1"/>
        </a:p>
      </dgm:t>
    </dgm:pt>
    <dgm:pt modelId="{5D0972C2-F209-4196-AE56-69A8280CE59F}" type="sibTrans" cxnId="{04F351B2-DB9A-4FB8-A0A7-F4F4346577AF}">
      <dgm:prSet/>
      <dgm:spPr/>
      <dgm:t>
        <a:bodyPr/>
        <a:lstStyle/>
        <a:p>
          <a:endParaRPr lang="ru-RU" b="1"/>
        </a:p>
      </dgm:t>
    </dgm:pt>
    <dgm:pt modelId="{598F7C85-71F6-4159-AF58-FCB33917BD3F}" type="pres">
      <dgm:prSet presAssocID="{053C79A2-E9C6-4153-9DE0-E2CAF69BFA0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DFA10D-4534-4E36-A370-CCB349A47A21}" type="pres">
      <dgm:prSet presAssocID="{EC5322DB-D025-4218-83B0-29E07440EF9E}" presName="node" presStyleLbl="node1" presStyleIdx="0" presStyleCnt="5" custScaleX="94908" custScaleY="38225" custRadScaleRad="125382" custRadScaleInc="-25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DA192C-172E-4CCD-AD02-6DEB357E64FD}" type="pres">
      <dgm:prSet presAssocID="{0D98473D-3162-4082-82A9-46AD9B49B9EA}" presName="sibTrans" presStyleLbl="sibTrans2D1" presStyleIdx="0" presStyleCnt="5" custAng="10968484"/>
      <dgm:spPr/>
      <dgm:t>
        <a:bodyPr/>
        <a:lstStyle/>
        <a:p>
          <a:endParaRPr lang="ru-RU"/>
        </a:p>
      </dgm:t>
    </dgm:pt>
    <dgm:pt modelId="{8A272545-5828-4F44-BE20-A8A14532BD28}" type="pres">
      <dgm:prSet presAssocID="{0D98473D-3162-4082-82A9-46AD9B49B9E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2A0902BE-74F9-4EB6-92F5-FA71A7278BE4}" type="pres">
      <dgm:prSet presAssocID="{C8C13BB6-8049-4AF6-9A00-F7C766FBE650}" presName="node" presStyleLbl="node1" presStyleIdx="1" presStyleCnt="5" custScaleX="79415" custScaleY="47193" custRadScaleRad="186072" custRadScaleInc="-70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BEB24-67D8-4C20-88B5-E56A1BF05F5F}" type="pres">
      <dgm:prSet presAssocID="{FA06C91A-BB16-475C-BD00-BA199E88FF69}" presName="sibTrans" presStyleLbl="sibTrans2D1" presStyleIdx="1" presStyleCnt="5" custAng="687054" custScaleX="112705" custScaleY="73484" custLinFactNeighborX="-5464" custLinFactNeighborY="-21785"/>
      <dgm:spPr/>
      <dgm:t>
        <a:bodyPr/>
        <a:lstStyle/>
        <a:p>
          <a:endParaRPr lang="ru-RU"/>
        </a:p>
      </dgm:t>
    </dgm:pt>
    <dgm:pt modelId="{724F8B79-C5FD-4241-B3A1-5CBE10B2D710}" type="pres">
      <dgm:prSet presAssocID="{FA06C91A-BB16-475C-BD00-BA199E88FF69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C01FF15C-B414-461E-823A-9A12EB3CB4F4}" type="pres">
      <dgm:prSet presAssocID="{CAC21EA7-440D-4E50-B68D-51768499B9C3}" presName="node" presStyleLbl="node1" presStyleIdx="2" presStyleCnt="5" custScaleX="90576" custScaleY="34082" custRadScaleRad="66114" custRadScaleInc="-81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AEE0-BA16-4154-B7F0-AFA07ACF6095}" type="pres">
      <dgm:prSet presAssocID="{155B6EE9-28B8-42F4-9AAF-D49BE799BBD1}" presName="sibTrans" presStyleLbl="sibTrans2D1" presStyleIdx="2" presStyleCnt="5" custAng="3505703" custScaleX="164187" custScaleY="63203" custLinFactNeighborX="82447" custLinFactNeighborY="91480"/>
      <dgm:spPr/>
      <dgm:t>
        <a:bodyPr/>
        <a:lstStyle/>
        <a:p>
          <a:endParaRPr lang="ru-RU"/>
        </a:p>
      </dgm:t>
    </dgm:pt>
    <dgm:pt modelId="{CC1DEDBE-0068-4188-B753-0B11612351DA}" type="pres">
      <dgm:prSet presAssocID="{155B6EE9-28B8-42F4-9AAF-D49BE799BBD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C5A37A53-5E0A-4363-A413-D29D1436A739}" type="pres">
      <dgm:prSet presAssocID="{B09B95F2-349D-47EC-9533-DB7A42D54CBE}" presName="node" presStyleLbl="node1" presStyleIdx="3" presStyleCnt="5" custScaleX="96140" custScaleY="39448" custRadScaleRad="114684" custRadScaleInc="96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8D4C2-F031-4C46-A356-556B20F94DD4}" type="pres">
      <dgm:prSet presAssocID="{671764D5-EE78-40AD-BE93-17AD5F9243F8}" presName="sibTrans" presStyleLbl="sibTrans2D1" presStyleIdx="3" presStyleCnt="5" custAng="10503961" custScaleX="81464" custScaleY="75610" custLinFactNeighborX="9075" custLinFactNeighborY="-32696"/>
      <dgm:spPr/>
      <dgm:t>
        <a:bodyPr/>
        <a:lstStyle/>
        <a:p>
          <a:endParaRPr lang="ru-RU"/>
        </a:p>
      </dgm:t>
    </dgm:pt>
    <dgm:pt modelId="{4F6844A9-E81C-4F6C-A98E-1F834A33DA3F}" type="pres">
      <dgm:prSet presAssocID="{671764D5-EE78-40AD-BE93-17AD5F9243F8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4B85BFA8-7DAB-46CE-82F0-A023CCFEF25E}" type="pres">
      <dgm:prSet presAssocID="{96EB83B9-F905-4E5C-BDA3-E8BD1AD4A9BC}" presName="node" presStyleLbl="node1" presStyleIdx="4" presStyleCnt="5" custScaleX="80214" custScaleY="37106" custRadScaleRad="242355" custRadScaleInc="41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211781-BCF8-4350-BE7E-8F0969FAD013}" type="pres">
      <dgm:prSet presAssocID="{5D0972C2-F209-4196-AE56-69A8280CE59F}" presName="sibTrans" presStyleLbl="sibTrans2D1" presStyleIdx="4" presStyleCnt="5" custAng="21522891" custLinFactNeighborX="2571" custLinFactNeighborY="0"/>
      <dgm:spPr/>
      <dgm:t>
        <a:bodyPr/>
        <a:lstStyle/>
        <a:p>
          <a:endParaRPr lang="ru-RU"/>
        </a:p>
      </dgm:t>
    </dgm:pt>
    <dgm:pt modelId="{7DB414C8-7A36-4088-839E-5854378C090A}" type="pres">
      <dgm:prSet presAssocID="{5D0972C2-F209-4196-AE56-69A8280CE59F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788C0C50-D354-413A-B6E1-975DFB065C54}" srcId="{053C79A2-E9C6-4153-9DE0-E2CAF69BFA0B}" destId="{B09B95F2-349D-47EC-9533-DB7A42D54CBE}" srcOrd="3" destOrd="0" parTransId="{0B1FF356-93EE-4A2B-A18C-BE7B3CC42BD3}" sibTransId="{671764D5-EE78-40AD-BE93-17AD5F9243F8}"/>
    <dgm:cxn modelId="{978FCC90-9FA2-4EDA-9D06-264D0031008D}" srcId="{053C79A2-E9C6-4153-9DE0-E2CAF69BFA0B}" destId="{C8C13BB6-8049-4AF6-9A00-F7C766FBE650}" srcOrd="1" destOrd="0" parTransId="{47B9E514-4691-44B2-88FE-9276C67DBCAE}" sibTransId="{FA06C91A-BB16-475C-BD00-BA199E88FF69}"/>
    <dgm:cxn modelId="{48070F99-BD27-4977-9D94-A48048783A0E}" type="presOf" srcId="{C8C13BB6-8049-4AF6-9A00-F7C766FBE650}" destId="{2A0902BE-74F9-4EB6-92F5-FA71A7278BE4}" srcOrd="0" destOrd="0" presId="urn:microsoft.com/office/officeart/2005/8/layout/cycle2"/>
    <dgm:cxn modelId="{F3B788C8-618B-4D98-AB69-9FB534631D57}" type="presOf" srcId="{155B6EE9-28B8-42F4-9AAF-D49BE799BBD1}" destId="{47C8AEE0-BA16-4154-B7F0-AFA07ACF6095}" srcOrd="0" destOrd="0" presId="urn:microsoft.com/office/officeart/2005/8/layout/cycle2"/>
    <dgm:cxn modelId="{D7ED1EC4-4151-4AEC-BF6C-E3F578B3A136}" type="presOf" srcId="{B09B95F2-349D-47EC-9533-DB7A42D54CBE}" destId="{C5A37A53-5E0A-4363-A413-D29D1436A739}" srcOrd="0" destOrd="0" presId="urn:microsoft.com/office/officeart/2005/8/layout/cycle2"/>
    <dgm:cxn modelId="{7F797582-3519-47EE-BBA6-149EC737F4D6}" type="presOf" srcId="{CAC21EA7-440D-4E50-B68D-51768499B9C3}" destId="{C01FF15C-B414-461E-823A-9A12EB3CB4F4}" srcOrd="0" destOrd="0" presId="urn:microsoft.com/office/officeart/2005/8/layout/cycle2"/>
    <dgm:cxn modelId="{0A2B9455-5EC0-484A-B609-C1C345EC0018}" srcId="{053C79A2-E9C6-4153-9DE0-E2CAF69BFA0B}" destId="{EC5322DB-D025-4218-83B0-29E07440EF9E}" srcOrd="0" destOrd="0" parTransId="{53B59772-5F3C-4E97-BBF0-1A95D179B7BE}" sibTransId="{0D98473D-3162-4082-82A9-46AD9B49B9EA}"/>
    <dgm:cxn modelId="{04F351B2-DB9A-4FB8-A0A7-F4F4346577AF}" srcId="{053C79A2-E9C6-4153-9DE0-E2CAF69BFA0B}" destId="{96EB83B9-F905-4E5C-BDA3-E8BD1AD4A9BC}" srcOrd="4" destOrd="0" parTransId="{C8D0D55E-4EA6-45FB-8A9D-F6BAEE0C8F8B}" sibTransId="{5D0972C2-F209-4196-AE56-69A8280CE59F}"/>
    <dgm:cxn modelId="{A09078B5-2C0F-4620-8C68-140A55329206}" type="presOf" srcId="{EC5322DB-D025-4218-83B0-29E07440EF9E}" destId="{5ADFA10D-4534-4E36-A370-CCB349A47A21}" srcOrd="0" destOrd="0" presId="urn:microsoft.com/office/officeart/2005/8/layout/cycle2"/>
    <dgm:cxn modelId="{1AD00C8F-2145-45F2-9CF7-37C9A3F3BE7C}" type="presOf" srcId="{671764D5-EE78-40AD-BE93-17AD5F9243F8}" destId="{3F38D4C2-F031-4C46-A356-556B20F94DD4}" srcOrd="0" destOrd="0" presId="urn:microsoft.com/office/officeart/2005/8/layout/cycle2"/>
    <dgm:cxn modelId="{41C8FFCA-DADF-4169-9D3B-40C783F347AF}" type="presOf" srcId="{FA06C91A-BB16-475C-BD00-BA199E88FF69}" destId="{724F8B79-C5FD-4241-B3A1-5CBE10B2D710}" srcOrd="1" destOrd="0" presId="urn:microsoft.com/office/officeart/2005/8/layout/cycle2"/>
    <dgm:cxn modelId="{F7B057D6-A1F9-4BB7-BE60-9B469928B51A}" srcId="{053C79A2-E9C6-4153-9DE0-E2CAF69BFA0B}" destId="{CAC21EA7-440D-4E50-B68D-51768499B9C3}" srcOrd="2" destOrd="0" parTransId="{A20E50F1-132B-4286-B325-F37174D0F7EF}" sibTransId="{155B6EE9-28B8-42F4-9AAF-D49BE799BBD1}"/>
    <dgm:cxn modelId="{6221210C-8694-4EAC-B4EB-7ED480F5E1C7}" type="presOf" srcId="{FA06C91A-BB16-475C-BD00-BA199E88FF69}" destId="{986BEB24-67D8-4C20-88B5-E56A1BF05F5F}" srcOrd="0" destOrd="0" presId="urn:microsoft.com/office/officeart/2005/8/layout/cycle2"/>
    <dgm:cxn modelId="{6B098552-FDAA-46B3-8046-1CCD83AB7D09}" type="presOf" srcId="{96EB83B9-F905-4E5C-BDA3-E8BD1AD4A9BC}" destId="{4B85BFA8-7DAB-46CE-82F0-A023CCFEF25E}" srcOrd="0" destOrd="0" presId="urn:microsoft.com/office/officeart/2005/8/layout/cycle2"/>
    <dgm:cxn modelId="{70DD2C2E-100A-4238-A1D3-A16E90E4FCCE}" type="presOf" srcId="{5D0972C2-F209-4196-AE56-69A8280CE59F}" destId="{7DB414C8-7A36-4088-839E-5854378C090A}" srcOrd="1" destOrd="0" presId="urn:microsoft.com/office/officeart/2005/8/layout/cycle2"/>
    <dgm:cxn modelId="{C338E642-3FB8-4973-81A1-E80D8828EB4E}" type="presOf" srcId="{053C79A2-E9C6-4153-9DE0-E2CAF69BFA0B}" destId="{598F7C85-71F6-4159-AF58-FCB33917BD3F}" srcOrd="0" destOrd="0" presId="urn:microsoft.com/office/officeart/2005/8/layout/cycle2"/>
    <dgm:cxn modelId="{BFF1A923-1C47-4ED9-A868-1ACE5FD650A5}" type="presOf" srcId="{0D98473D-3162-4082-82A9-46AD9B49B9EA}" destId="{0DDA192C-172E-4CCD-AD02-6DEB357E64FD}" srcOrd="0" destOrd="0" presId="urn:microsoft.com/office/officeart/2005/8/layout/cycle2"/>
    <dgm:cxn modelId="{F584EDDF-09B4-4934-8BF5-2A3911B38A3F}" type="presOf" srcId="{0D98473D-3162-4082-82A9-46AD9B49B9EA}" destId="{8A272545-5828-4F44-BE20-A8A14532BD28}" srcOrd="1" destOrd="0" presId="urn:microsoft.com/office/officeart/2005/8/layout/cycle2"/>
    <dgm:cxn modelId="{BD0976CC-1ADA-46AE-B71D-767F3CF153B6}" type="presOf" srcId="{155B6EE9-28B8-42F4-9AAF-D49BE799BBD1}" destId="{CC1DEDBE-0068-4188-B753-0B11612351DA}" srcOrd="1" destOrd="0" presId="urn:microsoft.com/office/officeart/2005/8/layout/cycle2"/>
    <dgm:cxn modelId="{8D15AD61-F06F-4F8B-AC33-93AF7BDDA3E5}" type="presOf" srcId="{671764D5-EE78-40AD-BE93-17AD5F9243F8}" destId="{4F6844A9-E81C-4F6C-A98E-1F834A33DA3F}" srcOrd="1" destOrd="0" presId="urn:microsoft.com/office/officeart/2005/8/layout/cycle2"/>
    <dgm:cxn modelId="{5AB448B9-C494-49AF-9FB7-8D9E284E0505}" type="presOf" srcId="{5D0972C2-F209-4196-AE56-69A8280CE59F}" destId="{75211781-BCF8-4350-BE7E-8F0969FAD013}" srcOrd="0" destOrd="0" presId="urn:microsoft.com/office/officeart/2005/8/layout/cycle2"/>
    <dgm:cxn modelId="{5D36A626-CF41-44D7-97CB-CA659C63168C}" type="presParOf" srcId="{598F7C85-71F6-4159-AF58-FCB33917BD3F}" destId="{5ADFA10D-4534-4E36-A370-CCB349A47A21}" srcOrd="0" destOrd="0" presId="urn:microsoft.com/office/officeart/2005/8/layout/cycle2"/>
    <dgm:cxn modelId="{02F31252-07F9-4B31-A153-13C79689E2FA}" type="presParOf" srcId="{598F7C85-71F6-4159-AF58-FCB33917BD3F}" destId="{0DDA192C-172E-4CCD-AD02-6DEB357E64FD}" srcOrd="1" destOrd="0" presId="urn:microsoft.com/office/officeart/2005/8/layout/cycle2"/>
    <dgm:cxn modelId="{8FD320FF-1CBA-4172-8797-C21B18265A1E}" type="presParOf" srcId="{0DDA192C-172E-4CCD-AD02-6DEB357E64FD}" destId="{8A272545-5828-4F44-BE20-A8A14532BD28}" srcOrd="0" destOrd="0" presId="urn:microsoft.com/office/officeart/2005/8/layout/cycle2"/>
    <dgm:cxn modelId="{FBC2141B-A1CC-4DE8-8E6E-38A0DE69E7FA}" type="presParOf" srcId="{598F7C85-71F6-4159-AF58-FCB33917BD3F}" destId="{2A0902BE-74F9-4EB6-92F5-FA71A7278BE4}" srcOrd="2" destOrd="0" presId="urn:microsoft.com/office/officeart/2005/8/layout/cycle2"/>
    <dgm:cxn modelId="{0EF4E8EA-5324-4AD9-93F2-B733940296BE}" type="presParOf" srcId="{598F7C85-71F6-4159-AF58-FCB33917BD3F}" destId="{986BEB24-67D8-4C20-88B5-E56A1BF05F5F}" srcOrd="3" destOrd="0" presId="urn:microsoft.com/office/officeart/2005/8/layout/cycle2"/>
    <dgm:cxn modelId="{20482B8A-E931-48F5-B580-737B7F6201D9}" type="presParOf" srcId="{986BEB24-67D8-4C20-88B5-E56A1BF05F5F}" destId="{724F8B79-C5FD-4241-B3A1-5CBE10B2D710}" srcOrd="0" destOrd="0" presId="urn:microsoft.com/office/officeart/2005/8/layout/cycle2"/>
    <dgm:cxn modelId="{ECFD192E-B84B-4194-8ACB-D86C0DF437F3}" type="presParOf" srcId="{598F7C85-71F6-4159-AF58-FCB33917BD3F}" destId="{C01FF15C-B414-461E-823A-9A12EB3CB4F4}" srcOrd="4" destOrd="0" presId="urn:microsoft.com/office/officeart/2005/8/layout/cycle2"/>
    <dgm:cxn modelId="{E8D7D74C-C838-45D2-A103-96E05DD542E0}" type="presParOf" srcId="{598F7C85-71F6-4159-AF58-FCB33917BD3F}" destId="{47C8AEE0-BA16-4154-B7F0-AFA07ACF6095}" srcOrd="5" destOrd="0" presId="urn:microsoft.com/office/officeart/2005/8/layout/cycle2"/>
    <dgm:cxn modelId="{8E0FE79B-2997-4057-8260-8541B6815F7F}" type="presParOf" srcId="{47C8AEE0-BA16-4154-B7F0-AFA07ACF6095}" destId="{CC1DEDBE-0068-4188-B753-0B11612351DA}" srcOrd="0" destOrd="0" presId="urn:microsoft.com/office/officeart/2005/8/layout/cycle2"/>
    <dgm:cxn modelId="{8DDE64B9-CB90-4035-9329-A9931F1F32FC}" type="presParOf" srcId="{598F7C85-71F6-4159-AF58-FCB33917BD3F}" destId="{C5A37A53-5E0A-4363-A413-D29D1436A739}" srcOrd="6" destOrd="0" presId="urn:microsoft.com/office/officeart/2005/8/layout/cycle2"/>
    <dgm:cxn modelId="{CAE2CC3C-4D58-4B08-964D-788C7A326B22}" type="presParOf" srcId="{598F7C85-71F6-4159-AF58-FCB33917BD3F}" destId="{3F38D4C2-F031-4C46-A356-556B20F94DD4}" srcOrd="7" destOrd="0" presId="urn:microsoft.com/office/officeart/2005/8/layout/cycle2"/>
    <dgm:cxn modelId="{EE24EFFA-A9CF-4B91-9C7D-6FEFFF018E24}" type="presParOf" srcId="{3F38D4C2-F031-4C46-A356-556B20F94DD4}" destId="{4F6844A9-E81C-4F6C-A98E-1F834A33DA3F}" srcOrd="0" destOrd="0" presId="urn:microsoft.com/office/officeart/2005/8/layout/cycle2"/>
    <dgm:cxn modelId="{DA1D2A2D-3287-4845-AD81-017669BB2450}" type="presParOf" srcId="{598F7C85-71F6-4159-AF58-FCB33917BD3F}" destId="{4B85BFA8-7DAB-46CE-82F0-A023CCFEF25E}" srcOrd="8" destOrd="0" presId="urn:microsoft.com/office/officeart/2005/8/layout/cycle2"/>
    <dgm:cxn modelId="{CFB112DA-8E8E-41A0-8960-E2AE90067C91}" type="presParOf" srcId="{598F7C85-71F6-4159-AF58-FCB33917BD3F}" destId="{75211781-BCF8-4350-BE7E-8F0969FAD013}" srcOrd="9" destOrd="0" presId="urn:microsoft.com/office/officeart/2005/8/layout/cycle2"/>
    <dgm:cxn modelId="{B0E91A66-0216-4F04-8912-83B821E5EAF4}" type="presParOf" srcId="{75211781-BCF8-4350-BE7E-8F0969FAD013}" destId="{7DB414C8-7A36-4088-839E-5854378C090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FA10D-4534-4E36-A370-CCB349A47A21}">
      <dsp:nvSpPr>
        <dsp:cNvPr id="0" name=""/>
        <dsp:cNvSpPr/>
      </dsp:nvSpPr>
      <dsp:spPr>
        <a:xfrm>
          <a:off x="4705668" y="271352"/>
          <a:ext cx="1648651" cy="66400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Взаимодействие специалистов</a:t>
          </a:r>
          <a:endParaRPr lang="ru-RU" sz="1200" b="1" kern="1200" dirty="0"/>
        </a:p>
      </dsp:txBody>
      <dsp:txXfrm>
        <a:off x="4947107" y="368594"/>
        <a:ext cx="1165773" cy="469524"/>
      </dsp:txXfrm>
    </dsp:sp>
    <dsp:sp modelId="{0DDA192C-172E-4CCD-AD02-6DEB357E64FD}">
      <dsp:nvSpPr>
        <dsp:cNvPr id="0" name=""/>
        <dsp:cNvSpPr/>
      </dsp:nvSpPr>
      <dsp:spPr>
        <a:xfrm rot="10886581">
          <a:off x="6778871" y="268225"/>
          <a:ext cx="1026892" cy="5862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/>
        </a:p>
      </dsp:txBody>
      <dsp:txXfrm>
        <a:off x="6954725" y="387694"/>
        <a:ext cx="851010" cy="351764"/>
      </dsp:txXfrm>
    </dsp:sp>
    <dsp:sp modelId="{2A0902BE-74F9-4EB6-92F5-FA71A7278BE4}">
      <dsp:nvSpPr>
        <dsp:cNvPr id="0" name=""/>
        <dsp:cNvSpPr/>
      </dsp:nvSpPr>
      <dsp:spPr>
        <a:xfrm>
          <a:off x="8289310" y="111272"/>
          <a:ext cx="1379521" cy="819791"/>
        </a:xfrm>
        <a:prstGeom prst="ellipse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Учитель-дефектолог</a:t>
          </a:r>
          <a:endParaRPr lang="ru-RU" sz="1200" b="1" kern="1200" dirty="0"/>
        </a:p>
      </dsp:txBody>
      <dsp:txXfrm>
        <a:off x="8491336" y="231328"/>
        <a:ext cx="975469" cy="579679"/>
      </dsp:txXfrm>
    </dsp:sp>
    <dsp:sp modelId="{986BEB24-67D8-4C20-88B5-E56A1BF05F5F}">
      <dsp:nvSpPr>
        <dsp:cNvPr id="0" name=""/>
        <dsp:cNvSpPr/>
      </dsp:nvSpPr>
      <dsp:spPr>
        <a:xfrm rot="7643281">
          <a:off x="7133417" y="1908425"/>
          <a:ext cx="1830580" cy="4308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/>
        </a:p>
      </dsp:txBody>
      <dsp:txXfrm rot="10800000">
        <a:off x="7237279" y="1943243"/>
        <a:ext cx="1701335" cy="258490"/>
      </dsp:txXfrm>
    </dsp:sp>
    <dsp:sp modelId="{C01FF15C-B414-461E-823A-9A12EB3CB4F4}">
      <dsp:nvSpPr>
        <dsp:cNvPr id="0" name=""/>
        <dsp:cNvSpPr/>
      </dsp:nvSpPr>
      <dsp:spPr>
        <a:xfrm>
          <a:off x="6518827" y="3666001"/>
          <a:ext cx="1573399" cy="592039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Родитель</a:t>
          </a:r>
          <a:endParaRPr lang="ru-RU" sz="1200" b="1" kern="1200" dirty="0"/>
        </a:p>
      </dsp:txBody>
      <dsp:txXfrm>
        <a:off x="6749246" y="3752703"/>
        <a:ext cx="1112561" cy="418635"/>
      </dsp:txXfrm>
    </dsp:sp>
    <dsp:sp modelId="{47C8AEE0-BA16-4154-B7F0-AFA07ACF6095}">
      <dsp:nvSpPr>
        <dsp:cNvPr id="0" name=""/>
        <dsp:cNvSpPr/>
      </dsp:nvSpPr>
      <dsp:spPr>
        <a:xfrm rot="14087150">
          <a:off x="5497544" y="4428425"/>
          <a:ext cx="1863132" cy="370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/>
        </a:p>
      </dsp:txBody>
      <dsp:txXfrm rot="10800000">
        <a:off x="5585176" y="4547943"/>
        <a:ext cx="1751969" cy="222326"/>
      </dsp:txXfrm>
    </dsp:sp>
    <dsp:sp modelId="{C5A37A53-5E0A-4363-A413-D29D1436A739}">
      <dsp:nvSpPr>
        <dsp:cNvPr id="0" name=""/>
        <dsp:cNvSpPr/>
      </dsp:nvSpPr>
      <dsp:spPr>
        <a:xfrm>
          <a:off x="2732934" y="3857329"/>
          <a:ext cx="1670052" cy="685253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Воспитатель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2977507" y="3957682"/>
        <a:ext cx="1180906" cy="484547"/>
      </dsp:txXfrm>
    </dsp:sp>
    <dsp:sp modelId="{3F38D4C2-F031-4C46-A356-556B20F94DD4}">
      <dsp:nvSpPr>
        <dsp:cNvPr id="0" name=""/>
        <dsp:cNvSpPr/>
      </dsp:nvSpPr>
      <dsp:spPr>
        <a:xfrm rot="3352187">
          <a:off x="1930127" y="1933202"/>
          <a:ext cx="1549527" cy="4432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/>
        </a:p>
      </dsp:txBody>
      <dsp:txXfrm rot="10800000">
        <a:off x="1959312" y="1966818"/>
        <a:ext cx="1416543" cy="265968"/>
      </dsp:txXfrm>
    </dsp:sp>
    <dsp:sp modelId="{4B85BFA8-7DAB-46CE-82F0-A023CCFEF25E}">
      <dsp:nvSpPr>
        <dsp:cNvPr id="0" name=""/>
        <dsp:cNvSpPr/>
      </dsp:nvSpPr>
      <dsp:spPr>
        <a:xfrm>
          <a:off x="759624" y="98763"/>
          <a:ext cx="1393401" cy="644570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Учитель-логопед</a:t>
          </a:r>
          <a:endParaRPr lang="ru-RU" sz="1200" b="1" kern="1200" dirty="0"/>
        </a:p>
      </dsp:txBody>
      <dsp:txXfrm>
        <a:off x="963683" y="193158"/>
        <a:ext cx="985283" cy="455780"/>
      </dsp:txXfrm>
    </dsp:sp>
    <dsp:sp modelId="{75211781-BCF8-4350-BE7E-8F0969FAD013}">
      <dsp:nvSpPr>
        <dsp:cNvPr id="0" name=""/>
        <dsp:cNvSpPr/>
      </dsp:nvSpPr>
      <dsp:spPr>
        <a:xfrm rot="76638">
          <a:off x="2747442" y="214531"/>
          <a:ext cx="1358647" cy="5862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/>
        </a:p>
      </dsp:txBody>
      <dsp:txXfrm>
        <a:off x="2747464" y="329825"/>
        <a:ext cx="1182765" cy="351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F2F7B378-F3C3-41B8-8DD0-C5D620DAFC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901C03F-57BC-48E8-9722-8F93BB1458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3EABC-888E-45EE-8863-6B9DADE81BC7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8DD4E16-63A7-46D4-965F-DFEDEEC2FF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F3C3E9B-2E8C-428D-BB7E-0AA702DDAC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C2CC4-1C78-404B-A098-5CACD23DFB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001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CFDA1-2FCF-4C6D-A230-23921354E168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89172-5C6C-4EB5-86AA-801B8FAEF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684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E5A776-3F97-4299-AFB8-9607DF94E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DABD1B4-9E57-4BD4-81F5-AD9997A23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4F6626D-2242-4C34-83D2-02E98BEF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8123AF0-EA6C-459B-B732-DB2D79C0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CC6188-CFB6-43C2-9349-FD96859C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823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16B7A6-6EAC-4BBF-948C-C8D5733C1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6D5E4AE-9B2E-46CA-8717-200A217D02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893BE01-4769-4E6A-8960-83538B200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7349CE3-EA6D-4380-B1AE-193EFD616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7A502A-D4FD-4860-9BFE-4FB90CE47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B6699D3-C1D9-45F6-B369-7F88E8BA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796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2E499A-B1C5-45D5-BA03-DB7D34F1B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72902A6-0545-4C86-AEB4-D4D2026CD4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818021-F016-46DF-9876-A3BF58A4E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75377C4-5A91-434C-9B36-D20BBE5A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D638BE-7E3D-4F28-AB07-F72F16CC6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065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9977926-8E4F-4CE6-A757-91CAAD5EE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4434D3B-A7EE-494D-9948-39B8B4F12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02B6CD-1749-42A2-86BD-A05BF5EA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030530-D506-4099-A747-AB201739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8CCE513-E3FF-416C-BA50-7558E370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39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E870FD-F4C7-49CF-B581-7F35094F9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C936A2-3190-4A74-A7F5-9A69B38EA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E91E77-A7CC-4598-930C-DC667BE90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F197651-1A0A-4FF5-B49F-690FFDD8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87301F7-4AC7-44A9-9959-6C078369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04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A6F5AD-EA4A-4DB8-8427-F2BAC2EEB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6D600F0-D511-4EA6-8E66-4B74E302D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521C7B-7A88-453B-8B33-0751D78C6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E60E05E-D298-4F3D-A9B1-75C011790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801BB4F-9B21-431B-8FA1-C79A9C206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034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C4698B-97E6-474E-B597-819E37C57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AA650EA-3B6A-4EFF-8B9E-5975F7661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30CA183-0D2A-4ED2-9DBA-5BE63CE07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5640056-3AB9-4C72-A36D-A44812C87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BA5C592-8D9A-4EFD-BDAF-004FADE0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6BF0E49-99AE-476F-BF3C-ACE56106D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4459DED-C11A-4511-A847-493005395558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B541E7-5B4D-43E5-8F59-EBDE70BC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81C85-17C3-4494-ADC5-41279F506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FDFDBC3-9040-454D-921A-8EFEBEB7EFA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noFill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6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FA29F9-23BA-4ECB-82B3-298CF14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0B0088F-4F61-4CA9-8363-CD4244056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83FC360-5B08-4CF4-A526-AB2CCE9F3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588615A-2070-42C4-B6D8-FBF878A10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DFECA10-3085-492F-995A-86D656093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C31F736-D24A-4001-B690-35E7524C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A27D62C-DA1D-45F4-81AB-08FB0044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BC030DF-F60C-4C5C-9AFC-1EFD8EB10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1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83FAD6-11EA-489A-A363-BEDC63A3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CD500A0-4AAC-4067-B9F1-2003436D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3AAABCB-729C-43E9-800C-52465EA13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439AD69-049B-4695-82B6-90F26809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63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798DA06-64B5-4510-A27E-BE7B3BC57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A58C18A-6119-4890-A99B-6AEF6E5A0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8A9E183-1F9C-4A45-93C6-002A250AD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2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69ECF8D-844C-4207-BAFA-BADE0FBA7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6426469-404D-401F-95F6-E0C98645D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895BDFE-B10E-4FAF-A15D-F4FFD9782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B9061DF-27D3-42F9-9FB4-651396A7D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F6BC1DC-F4E9-4874-BE0B-D6D6744D3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1E5B1EA-92C7-47FC-BC38-1FAB347C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634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1FBEC2-919E-4102-894D-6DB41EC7A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4FB6738-3D94-4778-815D-9A8651015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AC02A4-B7C1-4153-BB05-1E4CDE6798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CA107-8654-43C3-BF7C-DB81E0A9004F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DF5F0C-3923-461E-8DC7-F30C67104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866F7A-327E-44B1-B5F8-E9DA7BB9D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14"/>
            <a:extLst>
              <a:ext uri="{FF2B5EF4-FFF2-40B4-BE49-F238E27FC236}">
                <a16:creationId xmlns="" xmlns:a16="http://schemas.microsoft.com/office/drawing/2014/main" id="{70F833F9-0231-4EE9-AFEB-F77CEF52A2B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1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3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: фигура 29">
            <a:extLst>
              <a:ext uri="{FF2B5EF4-FFF2-40B4-BE49-F238E27FC236}">
                <a16:creationId xmlns="" xmlns:a16="http://schemas.microsoft.com/office/drawing/2014/main" id="{01C009CD-FB4C-4C09-8327-31277BE0B9C8}"/>
              </a:ext>
            </a:extLst>
          </p:cNvPr>
          <p:cNvSpPr/>
          <p:nvPr/>
        </p:nvSpPr>
        <p:spPr>
          <a:xfrm>
            <a:off x="8841000" y="-6297"/>
            <a:ext cx="3239999" cy="6900297"/>
          </a:xfrm>
          <a:custGeom>
            <a:avLst/>
            <a:gdLst>
              <a:gd name="connsiteX0" fmla="*/ 1286359 w 6834753"/>
              <a:gd name="connsiteY0" fmla="*/ 30996 h 6896745"/>
              <a:gd name="connsiteX1" fmla="*/ 0 w 6834753"/>
              <a:gd name="connsiteY1" fmla="*/ 1720312 h 6896745"/>
              <a:gd name="connsiteX2" fmla="*/ 2278251 w 6834753"/>
              <a:gd name="connsiteY2" fmla="*/ 2960176 h 6896745"/>
              <a:gd name="connsiteX3" fmla="*/ 898902 w 6834753"/>
              <a:gd name="connsiteY3" fmla="*/ 3859078 h 6896745"/>
              <a:gd name="connsiteX4" fmla="*/ 4293031 w 6834753"/>
              <a:gd name="connsiteY4" fmla="*/ 6323308 h 6896745"/>
              <a:gd name="connsiteX5" fmla="*/ 4293031 w 6834753"/>
              <a:gd name="connsiteY5" fmla="*/ 6896745 h 6896745"/>
              <a:gd name="connsiteX6" fmla="*/ 6834753 w 6834753"/>
              <a:gd name="connsiteY6" fmla="*/ 6881247 h 6896745"/>
              <a:gd name="connsiteX7" fmla="*/ 6834753 w 6834753"/>
              <a:gd name="connsiteY7" fmla="*/ 0 h 6896745"/>
              <a:gd name="connsiteX8" fmla="*/ 1286359 w 6834753"/>
              <a:gd name="connsiteY8" fmla="*/ 30996 h 6896745"/>
              <a:gd name="connsiteX0" fmla="*/ 991892 w 6540286"/>
              <a:gd name="connsiteY0" fmla="*/ 30996 h 6896745"/>
              <a:gd name="connsiteX1" fmla="*/ 0 w 6540286"/>
              <a:gd name="connsiteY1" fmla="*/ 1642820 h 6896745"/>
              <a:gd name="connsiteX2" fmla="*/ 1983784 w 6540286"/>
              <a:gd name="connsiteY2" fmla="*/ 2960176 h 6896745"/>
              <a:gd name="connsiteX3" fmla="*/ 604435 w 6540286"/>
              <a:gd name="connsiteY3" fmla="*/ 3859078 h 6896745"/>
              <a:gd name="connsiteX4" fmla="*/ 3998564 w 6540286"/>
              <a:gd name="connsiteY4" fmla="*/ 6323308 h 6896745"/>
              <a:gd name="connsiteX5" fmla="*/ 3998564 w 6540286"/>
              <a:gd name="connsiteY5" fmla="*/ 6896745 h 6896745"/>
              <a:gd name="connsiteX6" fmla="*/ 6540286 w 6540286"/>
              <a:gd name="connsiteY6" fmla="*/ 6881247 h 6896745"/>
              <a:gd name="connsiteX7" fmla="*/ 6540286 w 6540286"/>
              <a:gd name="connsiteY7" fmla="*/ 0 h 6896745"/>
              <a:gd name="connsiteX8" fmla="*/ 991892 w 6540286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520581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684934 w 6233328"/>
              <a:gd name="connsiteY0" fmla="*/ 30996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30996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622942 w 6233328"/>
              <a:gd name="connsiteY3" fmla="*/ 4355024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828899 w 5850350"/>
              <a:gd name="connsiteY2" fmla="*/ 29601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1324199 w 5850350"/>
              <a:gd name="connsiteY2" fmla="*/ 27696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267932 w 5878318"/>
              <a:gd name="connsiteY3" fmla="*/ 437407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2593646 w 5878318"/>
              <a:gd name="connsiteY4" fmla="*/ 63804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59364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38409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563367 w 5878318"/>
              <a:gd name="connsiteY4" fmla="*/ 565785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64867 w 5878318"/>
              <a:gd name="connsiteY2" fmla="*/ 27633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05905 w 5911491"/>
              <a:gd name="connsiteY3" fmla="*/ 4431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94805 w 5911491"/>
              <a:gd name="connsiteY3" fmla="*/ 431057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11491" h="6900297">
                <a:moveTo>
                  <a:pt x="267847" y="0"/>
                </a:moveTo>
                <a:cubicBezTo>
                  <a:pt x="-62784" y="537275"/>
                  <a:pt x="-10908" y="771686"/>
                  <a:pt x="30421" y="1107483"/>
                </a:cubicBezTo>
                <a:cubicBezTo>
                  <a:pt x="102746" y="1686086"/>
                  <a:pt x="1315383" y="1859258"/>
                  <a:pt x="1398040" y="2763326"/>
                </a:cubicBezTo>
                <a:cubicBezTo>
                  <a:pt x="1480697" y="3667394"/>
                  <a:pt x="819922" y="3546637"/>
                  <a:pt x="669405" y="4304224"/>
                </a:cubicBezTo>
                <a:cubicBezTo>
                  <a:pt x="518888" y="5061811"/>
                  <a:pt x="669296" y="5447278"/>
                  <a:pt x="1231540" y="5778500"/>
                </a:cubicBezTo>
                <a:cubicBezTo>
                  <a:pt x="1857284" y="6122422"/>
                  <a:pt x="2118819" y="6024212"/>
                  <a:pt x="2417269" y="6380458"/>
                </a:cubicBezTo>
                <a:cubicBezTo>
                  <a:pt x="2715719" y="6736704"/>
                  <a:pt x="2671269" y="6711949"/>
                  <a:pt x="2798269" y="6877695"/>
                </a:cubicBezTo>
                <a:lnTo>
                  <a:pt x="5911491" y="6900297"/>
                </a:lnTo>
                <a:lnTo>
                  <a:pt x="5911491" y="19050"/>
                </a:lnTo>
                <a:lnTo>
                  <a:pt x="267847" y="0"/>
                </a:lnTo>
                <a:close/>
              </a:path>
            </a:pathLst>
          </a:custGeom>
          <a:solidFill>
            <a:schemeClr val="accent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="" xmlns:a16="http://schemas.microsoft.com/office/drawing/2014/main" id="{0457E147-2F53-48D4-8F04-C3F1502156C3}"/>
              </a:ext>
            </a:extLst>
          </p:cNvPr>
          <p:cNvSpPr/>
          <p:nvPr/>
        </p:nvSpPr>
        <p:spPr>
          <a:xfrm>
            <a:off x="9156000" y="-22434"/>
            <a:ext cx="2937670" cy="6900297"/>
          </a:xfrm>
          <a:custGeom>
            <a:avLst/>
            <a:gdLst>
              <a:gd name="connsiteX0" fmla="*/ 1286359 w 6834753"/>
              <a:gd name="connsiteY0" fmla="*/ 30996 h 6896745"/>
              <a:gd name="connsiteX1" fmla="*/ 0 w 6834753"/>
              <a:gd name="connsiteY1" fmla="*/ 1720312 h 6896745"/>
              <a:gd name="connsiteX2" fmla="*/ 2278251 w 6834753"/>
              <a:gd name="connsiteY2" fmla="*/ 2960176 h 6896745"/>
              <a:gd name="connsiteX3" fmla="*/ 898902 w 6834753"/>
              <a:gd name="connsiteY3" fmla="*/ 3859078 h 6896745"/>
              <a:gd name="connsiteX4" fmla="*/ 4293031 w 6834753"/>
              <a:gd name="connsiteY4" fmla="*/ 6323308 h 6896745"/>
              <a:gd name="connsiteX5" fmla="*/ 4293031 w 6834753"/>
              <a:gd name="connsiteY5" fmla="*/ 6896745 h 6896745"/>
              <a:gd name="connsiteX6" fmla="*/ 6834753 w 6834753"/>
              <a:gd name="connsiteY6" fmla="*/ 6881247 h 6896745"/>
              <a:gd name="connsiteX7" fmla="*/ 6834753 w 6834753"/>
              <a:gd name="connsiteY7" fmla="*/ 0 h 6896745"/>
              <a:gd name="connsiteX8" fmla="*/ 1286359 w 6834753"/>
              <a:gd name="connsiteY8" fmla="*/ 30996 h 6896745"/>
              <a:gd name="connsiteX0" fmla="*/ 991892 w 6540286"/>
              <a:gd name="connsiteY0" fmla="*/ 30996 h 6896745"/>
              <a:gd name="connsiteX1" fmla="*/ 0 w 6540286"/>
              <a:gd name="connsiteY1" fmla="*/ 1642820 h 6896745"/>
              <a:gd name="connsiteX2" fmla="*/ 1983784 w 6540286"/>
              <a:gd name="connsiteY2" fmla="*/ 2960176 h 6896745"/>
              <a:gd name="connsiteX3" fmla="*/ 604435 w 6540286"/>
              <a:gd name="connsiteY3" fmla="*/ 3859078 h 6896745"/>
              <a:gd name="connsiteX4" fmla="*/ 3998564 w 6540286"/>
              <a:gd name="connsiteY4" fmla="*/ 6323308 h 6896745"/>
              <a:gd name="connsiteX5" fmla="*/ 3998564 w 6540286"/>
              <a:gd name="connsiteY5" fmla="*/ 6896745 h 6896745"/>
              <a:gd name="connsiteX6" fmla="*/ 6540286 w 6540286"/>
              <a:gd name="connsiteY6" fmla="*/ 6881247 h 6896745"/>
              <a:gd name="connsiteX7" fmla="*/ 6540286 w 6540286"/>
              <a:gd name="connsiteY7" fmla="*/ 0 h 6896745"/>
              <a:gd name="connsiteX8" fmla="*/ 991892 w 6540286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606181 w 6542032"/>
              <a:gd name="connsiteY3" fmla="*/ 3859078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985530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993638 w 6542032"/>
              <a:gd name="connsiteY0" fmla="*/ 30996 h 6896745"/>
              <a:gd name="connsiteX1" fmla="*/ 1746 w 6542032"/>
              <a:gd name="connsiteY1" fmla="*/ 1642820 h 6896745"/>
              <a:gd name="connsiteX2" fmla="*/ 1520581 w 6542032"/>
              <a:gd name="connsiteY2" fmla="*/ 2960176 h 6896745"/>
              <a:gd name="connsiteX3" fmla="*/ 900649 w 6542032"/>
              <a:gd name="connsiteY3" fmla="*/ 4076055 h 6896745"/>
              <a:gd name="connsiteX4" fmla="*/ 4000310 w 6542032"/>
              <a:gd name="connsiteY4" fmla="*/ 6323308 h 6896745"/>
              <a:gd name="connsiteX5" fmla="*/ 4000310 w 6542032"/>
              <a:gd name="connsiteY5" fmla="*/ 6896745 h 6896745"/>
              <a:gd name="connsiteX6" fmla="*/ 6542032 w 6542032"/>
              <a:gd name="connsiteY6" fmla="*/ 6881247 h 6896745"/>
              <a:gd name="connsiteX7" fmla="*/ 6542032 w 6542032"/>
              <a:gd name="connsiteY7" fmla="*/ 0 h 6896745"/>
              <a:gd name="connsiteX8" fmla="*/ 993638 w 6542032"/>
              <a:gd name="connsiteY8" fmla="*/ 30996 h 6896745"/>
              <a:gd name="connsiteX0" fmla="*/ 684934 w 6233328"/>
              <a:gd name="connsiteY0" fmla="*/ 30996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30996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591945 w 6233328"/>
              <a:gd name="connsiteY3" fmla="*/ 4076055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684934 w 6233328"/>
              <a:gd name="connsiteY0" fmla="*/ 0 h 6896745"/>
              <a:gd name="connsiteX1" fmla="*/ 3008 w 6233328"/>
              <a:gd name="connsiteY1" fmla="*/ 1069383 h 6896745"/>
              <a:gd name="connsiteX2" fmla="*/ 1211877 w 6233328"/>
              <a:gd name="connsiteY2" fmla="*/ 2960176 h 6896745"/>
              <a:gd name="connsiteX3" fmla="*/ 622942 w 6233328"/>
              <a:gd name="connsiteY3" fmla="*/ 4355024 h 6896745"/>
              <a:gd name="connsiteX4" fmla="*/ 3691606 w 6233328"/>
              <a:gd name="connsiteY4" fmla="*/ 6323308 h 6896745"/>
              <a:gd name="connsiteX5" fmla="*/ 3691606 w 6233328"/>
              <a:gd name="connsiteY5" fmla="*/ 6896745 h 6896745"/>
              <a:gd name="connsiteX6" fmla="*/ 6233328 w 6233328"/>
              <a:gd name="connsiteY6" fmla="*/ 6881247 h 6896745"/>
              <a:gd name="connsiteX7" fmla="*/ 6233328 w 6233328"/>
              <a:gd name="connsiteY7" fmla="*/ 0 h 6896745"/>
              <a:gd name="connsiteX8" fmla="*/ 684934 w 6233328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828899 w 5850350"/>
              <a:gd name="connsiteY2" fmla="*/ 29601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301956 w 5850350"/>
              <a:gd name="connsiteY0" fmla="*/ 0 h 6896745"/>
              <a:gd name="connsiteX1" fmla="*/ 20080 w 5850350"/>
              <a:gd name="connsiteY1" fmla="*/ 1088433 h 6896745"/>
              <a:gd name="connsiteX2" fmla="*/ 1324199 w 5850350"/>
              <a:gd name="connsiteY2" fmla="*/ 2769676 h 6896745"/>
              <a:gd name="connsiteX3" fmla="*/ 239964 w 5850350"/>
              <a:gd name="connsiteY3" fmla="*/ 4355024 h 6896745"/>
              <a:gd name="connsiteX4" fmla="*/ 3308628 w 5850350"/>
              <a:gd name="connsiteY4" fmla="*/ 6323308 h 6896745"/>
              <a:gd name="connsiteX5" fmla="*/ 3308628 w 5850350"/>
              <a:gd name="connsiteY5" fmla="*/ 6896745 h 6896745"/>
              <a:gd name="connsiteX6" fmla="*/ 5850350 w 5850350"/>
              <a:gd name="connsiteY6" fmla="*/ 6881247 h 6896745"/>
              <a:gd name="connsiteX7" fmla="*/ 5850350 w 5850350"/>
              <a:gd name="connsiteY7" fmla="*/ 0 h 6896745"/>
              <a:gd name="connsiteX8" fmla="*/ 301956 w 5850350"/>
              <a:gd name="connsiteY8" fmla="*/ 0 h 689674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267932 w 5878318"/>
              <a:gd name="connsiteY3" fmla="*/ 437407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3336596 w 5878318"/>
              <a:gd name="connsiteY4" fmla="*/ 63423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15795"/>
              <a:gd name="connsiteX1" fmla="*/ 48048 w 5878318"/>
              <a:gd name="connsiteY1" fmla="*/ 1107483 h 6915795"/>
              <a:gd name="connsiteX2" fmla="*/ 1352167 w 5878318"/>
              <a:gd name="connsiteY2" fmla="*/ 2788726 h 6915795"/>
              <a:gd name="connsiteX3" fmla="*/ 153632 w 5878318"/>
              <a:gd name="connsiteY3" fmla="*/ 4316924 h 6915795"/>
              <a:gd name="connsiteX4" fmla="*/ 2593646 w 5878318"/>
              <a:gd name="connsiteY4" fmla="*/ 6380458 h 6915795"/>
              <a:gd name="connsiteX5" fmla="*/ 3336596 w 5878318"/>
              <a:gd name="connsiteY5" fmla="*/ 6915795 h 6915795"/>
              <a:gd name="connsiteX6" fmla="*/ 5878318 w 5878318"/>
              <a:gd name="connsiteY6" fmla="*/ 6900297 h 6915795"/>
              <a:gd name="connsiteX7" fmla="*/ 5878318 w 5878318"/>
              <a:gd name="connsiteY7" fmla="*/ 19050 h 6915795"/>
              <a:gd name="connsiteX8" fmla="*/ 234674 w 5878318"/>
              <a:gd name="connsiteY8" fmla="*/ 0 h 6915795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59364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2384096 w 5878318"/>
              <a:gd name="connsiteY4" fmla="*/ 6380458 h 6900297"/>
              <a:gd name="connsiteX5" fmla="*/ 2765096 w 5878318"/>
              <a:gd name="connsiteY5" fmla="*/ 6877695 h 6900297"/>
              <a:gd name="connsiteX6" fmla="*/ 5878318 w 5878318"/>
              <a:gd name="connsiteY6" fmla="*/ 6900297 h 6900297"/>
              <a:gd name="connsiteX7" fmla="*/ 5878318 w 5878318"/>
              <a:gd name="connsiteY7" fmla="*/ 19050 h 6900297"/>
              <a:gd name="connsiteX8" fmla="*/ 234674 w 5878318"/>
              <a:gd name="connsiteY8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563367 w 5878318"/>
              <a:gd name="connsiteY4" fmla="*/ 565785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153632 w 5878318"/>
              <a:gd name="connsiteY3" fmla="*/ 431692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115817 w 5878318"/>
              <a:gd name="connsiteY4" fmla="*/ 56769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91782 w 5878318"/>
              <a:gd name="connsiteY3" fmla="*/ 441217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52167 w 5878318"/>
              <a:gd name="connsiteY2" fmla="*/ 27887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34674 w 5878318"/>
              <a:gd name="connsiteY0" fmla="*/ 0 h 6900297"/>
              <a:gd name="connsiteX1" fmla="*/ 48048 w 5878318"/>
              <a:gd name="connsiteY1" fmla="*/ 1107483 h 6900297"/>
              <a:gd name="connsiteX2" fmla="*/ 1364867 w 5878318"/>
              <a:gd name="connsiteY2" fmla="*/ 2763326 h 6900297"/>
              <a:gd name="connsiteX3" fmla="*/ 572732 w 5878318"/>
              <a:gd name="connsiteY3" fmla="*/ 4431224 h 6900297"/>
              <a:gd name="connsiteX4" fmla="*/ 1058667 w 5878318"/>
              <a:gd name="connsiteY4" fmla="*/ 5715000 h 6900297"/>
              <a:gd name="connsiteX5" fmla="*/ 2384096 w 5878318"/>
              <a:gd name="connsiteY5" fmla="*/ 6380458 h 6900297"/>
              <a:gd name="connsiteX6" fmla="*/ 2765096 w 5878318"/>
              <a:gd name="connsiteY6" fmla="*/ 6877695 h 6900297"/>
              <a:gd name="connsiteX7" fmla="*/ 5878318 w 5878318"/>
              <a:gd name="connsiteY7" fmla="*/ 6900297 h 6900297"/>
              <a:gd name="connsiteX8" fmla="*/ 5878318 w 5878318"/>
              <a:gd name="connsiteY8" fmla="*/ 19050 h 6900297"/>
              <a:gd name="connsiteX9" fmla="*/ 234674 w 5878318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05905 w 5911491"/>
              <a:gd name="connsiteY3" fmla="*/ 4431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091840 w 5911491"/>
              <a:gd name="connsiteY4" fmla="*/ 57150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94805 w 5911491"/>
              <a:gd name="connsiteY3" fmla="*/ 431057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  <a:gd name="connsiteX0" fmla="*/ 267847 w 5911491"/>
              <a:gd name="connsiteY0" fmla="*/ 0 h 6900297"/>
              <a:gd name="connsiteX1" fmla="*/ 30421 w 5911491"/>
              <a:gd name="connsiteY1" fmla="*/ 1107483 h 6900297"/>
              <a:gd name="connsiteX2" fmla="*/ 1398040 w 5911491"/>
              <a:gd name="connsiteY2" fmla="*/ 2763326 h 6900297"/>
              <a:gd name="connsiteX3" fmla="*/ 669405 w 5911491"/>
              <a:gd name="connsiteY3" fmla="*/ 4304224 h 6900297"/>
              <a:gd name="connsiteX4" fmla="*/ 1231540 w 5911491"/>
              <a:gd name="connsiteY4" fmla="*/ 5778500 h 6900297"/>
              <a:gd name="connsiteX5" fmla="*/ 2417269 w 5911491"/>
              <a:gd name="connsiteY5" fmla="*/ 6380458 h 6900297"/>
              <a:gd name="connsiteX6" fmla="*/ 2798269 w 5911491"/>
              <a:gd name="connsiteY6" fmla="*/ 6877695 h 6900297"/>
              <a:gd name="connsiteX7" fmla="*/ 5911491 w 5911491"/>
              <a:gd name="connsiteY7" fmla="*/ 6900297 h 6900297"/>
              <a:gd name="connsiteX8" fmla="*/ 5911491 w 5911491"/>
              <a:gd name="connsiteY8" fmla="*/ 19050 h 6900297"/>
              <a:gd name="connsiteX9" fmla="*/ 267847 w 5911491"/>
              <a:gd name="connsiteY9" fmla="*/ 0 h 690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11491" h="6900297">
                <a:moveTo>
                  <a:pt x="267847" y="0"/>
                </a:moveTo>
                <a:cubicBezTo>
                  <a:pt x="-62784" y="537275"/>
                  <a:pt x="-10908" y="771686"/>
                  <a:pt x="30421" y="1107483"/>
                </a:cubicBezTo>
                <a:cubicBezTo>
                  <a:pt x="102746" y="1686086"/>
                  <a:pt x="1315383" y="1859258"/>
                  <a:pt x="1398040" y="2763326"/>
                </a:cubicBezTo>
                <a:cubicBezTo>
                  <a:pt x="1480697" y="3667394"/>
                  <a:pt x="819922" y="3546637"/>
                  <a:pt x="669405" y="4304224"/>
                </a:cubicBezTo>
                <a:cubicBezTo>
                  <a:pt x="518888" y="5061811"/>
                  <a:pt x="669296" y="5447278"/>
                  <a:pt x="1231540" y="5778500"/>
                </a:cubicBezTo>
                <a:cubicBezTo>
                  <a:pt x="1857284" y="6122422"/>
                  <a:pt x="2118819" y="6024212"/>
                  <a:pt x="2417269" y="6380458"/>
                </a:cubicBezTo>
                <a:cubicBezTo>
                  <a:pt x="2715719" y="6736704"/>
                  <a:pt x="2671269" y="6711949"/>
                  <a:pt x="2798269" y="6877695"/>
                </a:cubicBezTo>
                <a:lnTo>
                  <a:pt x="5911491" y="6900297"/>
                </a:lnTo>
                <a:lnTo>
                  <a:pt x="5911491" y="19050"/>
                </a:lnTo>
                <a:lnTo>
                  <a:pt x="26784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091CEF1-B026-4460-85DB-E6E27091DDEE}"/>
              </a:ext>
            </a:extLst>
          </p:cNvPr>
          <p:cNvSpPr/>
          <p:nvPr/>
        </p:nvSpPr>
        <p:spPr>
          <a:xfrm>
            <a:off x="6882415" y="436623"/>
            <a:ext cx="450000" cy="270000"/>
          </a:xfrm>
          <a:prstGeom prst="rect">
            <a:avLst/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="" xmlns:a16="http://schemas.microsoft.com/office/drawing/2014/main" id="{F7329957-12D8-4A21-80E0-F51EBF1576DE}"/>
              </a:ext>
            </a:extLst>
          </p:cNvPr>
          <p:cNvSpPr/>
          <p:nvPr/>
        </p:nvSpPr>
        <p:spPr>
          <a:xfrm>
            <a:off x="7087022" y="1062146"/>
            <a:ext cx="336207" cy="315000"/>
          </a:xfrm>
          <a:prstGeom prst="triangle">
            <a:avLst/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E07C3386-8F08-4520-8F57-561F8005391A}"/>
              </a:ext>
            </a:extLst>
          </p:cNvPr>
          <p:cNvSpPr/>
          <p:nvPr/>
        </p:nvSpPr>
        <p:spPr>
          <a:xfrm>
            <a:off x="6411000" y="1043146"/>
            <a:ext cx="270000" cy="270000"/>
          </a:xfrm>
          <a:prstGeom prst="ellipse">
            <a:avLst/>
          </a:prstGeom>
          <a:solidFill>
            <a:schemeClr val="accent4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/>
              </a:solidFill>
            </a:endParaRPr>
          </a:p>
        </p:txBody>
      </p:sp>
      <p:sp>
        <p:nvSpPr>
          <p:cNvPr id="8" name="Хорда 7">
            <a:extLst>
              <a:ext uri="{FF2B5EF4-FFF2-40B4-BE49-F238E27FC236}">
                <a16:creationId xmlns="" xmlns:a16="http://schemas.microsoft.com/office/drawing/2014/main" id="{C34DCA2E-1C0A-45C1-9FCE-E59F58180955}"/>
              </a:ext>
            </a:extLst>
          </p:cNvPr>
          <p:cNvSpPr/>
          <p:nvPr/>
        </p:nvSpPr>
        <p:spPr>
          <a:xfrm>
            <a:off x="8121000" y="419849"/>
            <a:ext cx="336206" cy="1147502"/>
          </a:xfrm>
          <a:custGeom>
            <a:avLst/>
            <a:gdLst>
              <a:gd name="connsiteX0" fmla="*/ 485715 w 501336"/>
              <a:gd name="connsiteY0" fmla="*/ 911452 h 1352811"/>
              <a:gd name="connsiteX1" fmla="*/ 39718 w 501336"/>
              <a:gd name="connsiteY1" fmla="*/ 1041782 h 1352811"/>
              <a:gd name="connsiteX2" fmla="*/ 1227 w 501336"/>
              <a:gd name="connsiteY2" fmla="*/ 609567 h 1352811"/>
              <a:gd name="connsiteX3" fmla="*/ 250668 w 501336"/>
              <a:gd name="connsiteY3" fmla="*/ -1 h 1352811"/>
              <a:gd name="connsiteX4" fmla="*/ 485715 w 501336"/>
              <a:gd name="connsiteY4" fmla="*/ 911452 h 1352811"/>
              <a:gd name="connsiteX0" fmla="*/ 485715 w 485850"/>
              <a:gd name="connsiteY0" fmla="*/ 911453 h 1352914"/>
              <a:gd name="connsiteX1" fmla="*/ 39718 w 485850"/>
              <a:gd name="connsiteY1" fmla="*/ 1041783 h 1352914"/>
              <a:gd name="connsiteX2" fmla="*/ 1227 w 485850"/>
              <a:gd name="connsiteY2" fmla="*/ 609568 h 1352914"/>
              <a:gd name="connsiteX3" fmla="*/ 250668 w 485850"/>
              <a:gd name="connsiteY3" fmla="*/ 0 h 1352914"/>
              <a:gd name="connsiteX4" fmla="*/ 485715 w 485850"/>
              <a:gd name="connsiteY4" fmla="*/ 911453 h 1352914"/>
              <a:gd name="connsiteX0" fmla="*/ 485715 w 486430"/>
              <a:gd name="connsiteY0" fmla="*/ 911453 h 1352914"/>
              <a:gd name="connsiteX1" fmla="*/ 39718 w 486430"/>
              <a:gd name="connsiteY1" fmla="*/ 1041783 h 1352914"/>
              <a:gd name="connsiteX2" fmla="*/ 1227 w 486430"/>
              <a:gd name="connsiteY2" fmla="*/ 609568 h 1352914"/>
              <a:gd name="connsiteX3" fmla="*/ 250668 w 486430"/>
              <a:gd name="connsiteY3" fmla="*/ 0 h 1352914"/>
              <a:gd name="connsiteX4" fmla="*/ 485715 w 486430"/>
              <a:gd name="connsiteY4" fmla="*/ 911453 h 1352914"/>
              <a:gd name="connsiteX0" fmla="*/ 485715 w 486852"/>
              <a:gd name="connsiteY0" fmla="*/ 911453 h 1352914"/>
              <a:gd name="connsiteX1" fmla="*/ 39718 w 486852"/>
              <a:gd name="connsiteY1" fmla="*/ 1041783 h 1352914"/>
              <a:gd name="connsiteX2" fmla="*/ 1227 w 486852"/>
              <a:gd name="connsiteY2" fmla="*/ 609568 h 1352914"/>
              <a:gd name="connsiteX3" fmla="*/ 250668 w 486852"/>
              <a:gd name="connsiteY3" fmla="*/ 0 h 1352914"/>
              <a:gd name="connsiteX4" fmla="*/ 485715 w 486852"/>
              <a:gd name="connsiteY4" fmla="*/ 911453 h 1352914"/>
              <a:gd name="connsiteX0" fmla="*/ 273849 w 327098"/>
              <a:gd name="connsiteY0" fmla="*/ 1147673 h 1373058"/>
              <a:gd name="connsiteX1" fmla="*/ 41212 w 327098"/>
              <a:gd name="connsiteY1" fmla="*/ 1041783 h 1373058"/>
              <a:gd name="connsiteX2" fmla="*/ 2721 w 327098"/>
              <a:gd name="connsiteY2" fmla="*/ 609568 h 1373058"/>
              <a:gd name="connsiteX3" fmla="*/ 252162 w 327098"/>
              <a:gd name="connsiteY3" fmla="*/ 0 h 1373058"/>
              <a:gd name="connsiteX4" fmla="*/ 273849 w 327098"/>
              <a:gd name="connsiteY4" fmla="*/ 1147673 h 1373058"/>
              <a:gd name="connsiteX0" fmla="*/ 241727 w 294976"/>
              <a:gd name="connsiteY0" fmla="*/ 1147673 h 1373322"/>
              <a:gd name="connsiteX1" fmla="*/ 9090 w 294976"/>
              <a:gd name="connsiteY1" fmla="*/ 1041783 h 1373322"/>
              <a:gd name="connsiteX2" fmla="*/ 46799 w 294976"/>
              <a:gd name="connsiteY2" fmla="*/ 601948 h 1373322"/>
              <a:gd name="connsiteX3" fmla="*/ 220040 w 294976"/>
              <a:gd name="connsiteY3" fmla="*/ 0 h 1373322"/>
              <a:gd name="connsiteX4" fmla="*/ 241727 w 294976"/>
              <a:gd name="connsiteY4" fmla="*/ 1147673 h 1373322"/>
              <a:gd name="connsiteX0" fmla="*/ 258102 w 311351"/>
              <a:gd name="connsiteY0" fmla="*/ 1147673 h 1373850"/>
              <a:gd name="connsiteX1" fmla="*/ 25465 w 311351"/>
              <a:gd name="connsiteY1" fmla="*/ 1041783 h 1373850"/>
              <a:gd name="connsiteX2" fmla="*/ 9834 w 311351"/>
              <a:gd name="connsiteY2" fmla="*/ 586708 h 1373850"/>
              <a:gd name="connsiteX3" fmla="*/ 236415 w 311351"/>
              <a:gd name="connsiteY3" fmla="*/ 0 h 1373850"/>
              <a:gd name="connsiteX4" fmla="*/ 258102 w 311351"/>
              <a:gd name="connsiteY4" fmla="*/ 1147673 h 1373850"/>
              <a:gd name="connsiteX0" fmla="*/ 258102 w 311351"/>
              <a:gd name="connsiteY0" fmla="*/ 1147673 h 1373850"/>
              <a:gd name="connsiteX1" fmla="*/ 25465 w 311351"/>
              <a:gd name="connsiteY1" fmla="*/ 1041783 h 1373850"/>
              <a:gd name="connsiteX2" fmla="*/ 9834 w 311351"/>
              <a:gd name="connsiteY2" fmla="*/ 586708 h 1373850"/>
              <a:gd name="connsiteX3" fmla="*/ 236415 w 311351"/>
              <a:gd name="connsiteY3" fmla="*/ 0 h 1373850"/>
              <a:gd name="connsiteX4" fmla="*/ 258102 w 311351"/>
              <a:gd name="connsiteY4" fmla="*/ 1147673 h 1373850"/>
              <a:gd name="connsiteX0" fmla="*/ 250854 w 304103"/>
              <a:gd name="connsiteY0" fmla="*/ 1147673 h 1375555"/>
              <a:gd name="connsiteX1" fmla="*/ 18217 w 304103"/>
              <a:gd name="connsiteY1" fmla="*/ 1041783 h 1375555"/>
              <a:gd name="connsiteX2" fmla="*/ 2586 w 304103"/>
              <a:gd name="connsiteY2" fmla="*/ 586708 h 1375555"/>
              <a:gd name="connsiteX3" fmla="*/ 229167 w 304103"/>
              <a:gd name="connsiteY3" fmla="*/ 0 h 1375555"/>
              <a:gd name="connsiteX4" fmla="*/ 250854 w 304103"/>
              <a:gd name="connsiteY4" fmla="*/ 1147673 h 1375555"/>
              <a:gd name="connsiteX0" fmla="*/ 250854 w 320610"/>
              <a:gd name="connsiteY0" fmla="*/ 1147673 h 1375555"/>
              <a:gd name="connsiteX1" fmla="*/ 18217 w 320610"/>
              <a:gd name="connsiteY1" fmla="*/ 1041783 h 1375555"/>
              <a:gd name="connsiteX2" fmla="*/ 2586 w 320610"/>
              <a:gd name="connsiteY2" fmla="*/ 586708 h 1375555"/>
              <a:gd name="connsiteX3" fmla="*/ 229167 w 320610"/>
              <a:gd name="connsiteY3" fmla="*/ 0 h 1375555"/>
              <a:gd name="connsiteX4" fmla="*/ 250854 w 320610"/>
              <a:gd name="connsiteY4" fmla="*/ 1147673 h 137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610" h="1375555">
                <a:moveTo>
                  <a:pt x="250854" y="1147673"/>
                </a:moveTo>
                <a:cubicBezTo>
                  <a:pt x="179005" y="1670840"/>
                  <a:pt x="29308" y="1143421"/>
                  <a:pt x="18217" y="1041783"/>
                </a:cubicBezTo>
                <a:cubicBezTo>
                  <a:pt x="-301" y="872089"/>
                  <a:pt x="-2995" y="738367"/>
                  <a:pt x="2586" y="586708"/>
                </a:cubicBezTo>
                <a:cubicBezTo>
                  <a:pt x="15318" y="240725"/>
                  <a:pt x="100320" y="0"/>
                  <a:pt x="229167" y="0"/>
                </a:cubicBezTo>
                <a:cubicBezTo>
                  <a:pt x="376096" y="273338"/>
                  <a:pt x="317285" y="447615"/>
                  <a:pt x="250854" y="1147673"/>
                </a:cubicBezTo>
                <a:close/>
              </a:path>
            </a:pathLst>
          </a:custGeom>
          <a:solidFill>
            <a:schemeClr val="accent4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="" xmlns:a16="http://schemas.microsoft.com/office/drawing/2014/main" id="{A6715CEE-6A13-49AC-9537-D9425C1C1BD6}"/>
              </a:ext>
            </a:extLst>
          </p:cNvPr>
          <p:cNvSpPr/>
          <p:nvPr/>
        </p:nvSpPr>
        <p:spPr>
          <a:xfrm rot="1483570">
            <a:off x="7076100" y="383140"/>
            <a:ext cx="908160" cy="151723"/>
          </a:xfrm>
          <a:custGeom>
            <a:avLst/>
            <a:gdLst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85310"/>
              <a:gd name="connsiteX1" fmla="*/ 739140 w 4335780"/>
              <a:gd name="connsiteY1" fmla="*/ 0 h 785310"/>
              <a:gd name="connsiteX2" fmla="*/ 1432560 w 4335780"/>
              <a:gd name="connsiteY2" fmla="*/ 731520 h 785310"/>
              <a:gd name="connsiteX3" fmla="*/ 2179320 w 4335780"/>
              <a:gd name="connsiteY3" fmla="*/ 15240 h 785310"/>
              <a:gd name="connsiteX4" fmla="*/ 2880360 w 4335780"/>
              <a:gd name="connsiteY4" fmla="*/ 746760 h 785310"/>
              <a:gd name="connsiteX5" fmla="*/ 3611880 w 4335780"/>
              <a:gd name="connsiteY5" fmla="*/ 22860 h 785310"/>
              <a:gd name="connsiteX6" fmla="*/ 4335780 w 4335780"/>
              <a:gd name="connsiteY6" fmla="*/ 754380 h 785310"/>
              <a:gd name="connsiteX0" fmla="*/ 0 w 4335780"/>
              <a:gd name="connsiteY0" fmla="*/ 756950 h 810740"/>
              <a:gd name="connsiteX1" fmla="*/ 739140 w 4335780"/>
              <a:gd name="connsiteY1" fmla="*/ 25430 h 810740"/>
              <a:gd name="connsiteX2" fmla="*/ 1432560 w 4335780"/>
              <a:gd name="connsiteY2" fmla="*/ 756950 h 810740"/>
              <a:gd name="connsiteX3" fmla="*/ 2179320 w 4335780"/>
              <a:gd name="connsiteY3" fmla="*/ 40670 h 810740"/>
              <a:gd name="connsiteX4" fmla="*/ 2880360 w 4335780"/>
              <a:gd name="connsiteY4" fmla="*/ 772190 h 810740"/>
              <a:gd name="connsiteX5" fmla="*/ 3611880 w 4335780"/>
              <a:gd name="connsiteY5" fmla="*/ 48290 h 810740"/>
              <a:gd name="connsiteX6" fmla="*/ 4335780 w 4335780"/>
              <a:gd name="connsiteY6" fmla="*/ 779810 h 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80" h="810740">
                <a:moveTo>
                  <a:pt x="0" y="756950"/>
                </a:moveTo>
                <a:cubicBezTo>
                  <a:pt x="246380" y="513110"/>
                  <a:pt x="500380" y="25430"/>
                  <a:pt x="739140" y="25430"/>
                </a:cubicBezTo>
                <a:cubicBezTo>
                  <a:pt x="977900" y="25430"/>
                  <a:pt x="1192530" y="754410"/>
                  <a:pt x="1432560" y="756950"/>
                </a:cubicBezTo>
                <a:cubicBezTo>
                  <a:pt x="1672590" y="759490"/>
                  <a:pt x="1938020" y="38130"/>
                  <a:pt x="2179320" y="40670"/>
                </a:cubicBezTo>
                <a:cubicBezTo>
                  <a:pt x="2420620" y="43210"/>
                  <a:pt x="2636520" y="1013490"/>
                  <a:pt x="2880360" y="772190"/>
                </a:cubicBezTo>
                <a:lnTo>
                  <a:pt x="3611880" y="48290"/>
                </a:lnTo>
                <a:cubicBezTo>
                  <a:pt x="3855720" y="-193010"/>
                  <a:pt x="4094480" y="535970"/>
                  <a:pt x="4335780" y="7798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="" xmlns:a16="http://schemas.microsoft.com/office/drawing/2014/main" id="{F317B666-44C3-4487-A0DF-D5A5852ABDCE}"/>
              </a:ext>
            </a:extLst>
          </p:cNvPr>
          <p:cNvSpPr/>
          <p:nvPr/>
        </p:nvSpPr>
        <p:spPr>
          <a:xfrm rot="16531375">
            <a:off x="7382218" y="1491489"/>
            <a:ext cx="908160" cy="151723"/>
          </a:xfrm>
          <a:custGeom>
            <a:avLst/>
            <a:gdLst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85310"/>
              <a:gd name="connsiteX1" fmla="*/ 739140 w 4335780"/>
              <a:gd name="connsiteY1" fmla="*/ 0 h 785310"/>
              <a:gd name="connsiteX2" fmla="*/ 1432560 w 4335780"/>
              <a:gd name="connsiteY2" fmla="*/ 731520 h 785310"/>
              <a:gd name="connsiteX3" fmla="*/ 2179320 w 4335780"/>
              <a:gd name="connsiteY3" fmla="*/ 15240 h 785310"/>
              <a:gd name="connsiteX4" fmla="*/ 2880360 w 4335780"/>
              <a:gd name="connsiteY4" fmla="*/ 746760 h 785310"/>
              <a:gd name="connsiteX5" fmla="*/ 3611880 w 4335780"/>
              <a:gd name="connsiteY5" fmla="*/ 22860 h 785310"/>
              <a:gd name="connsiteX6" fmla="*/ 4335780 w 4335780"/>
              <a:gd name="connsiteY6" fmla="*/ 754380 h 785310"/>
              <a:gd name="connsiteX0" fmla="*/ 0 w 4335780"/>
              <a:gd name="connsiteY0" fmla="*/ 756950 h 810740"/>
              <a:gd name="connsiteX1" fmla="*/ 739140 w 4335780"/>
              <a:gd name="connsiteY1" fmla="*/ 25430 h 810740"/>
              <a:gd name="connsiteX2" fmla="*/ 1432560 w 4335780"/>
              <a:gd name="connsiteY2" fmla="*/ 756950 h 810740"/>
              <a:gd name="connsiteX3" fmla="*/ 2179320 w 4335780"/>
              <a:gd name="connsiteY3" fmla="*/ 40670 h 810740"/>
              <a:gd name="connsiteX4" fmla="*/ 2880360 w 4335780"/>
              <a:gd name="connsiteY4" fmla="*/ 772190 h 810740"/>
              <a:gd name="connsiteX5" fmla="*/ 3611880 w 4335780"/>
              <a:gd name="connsiteY5" fmla="*/ 48290 h 810740"/>
              <a:gd name="connsiteX6" fmla="*/ 4335780 w 4335780"/>
              <a:gd name="connsiteY6" fmla="*/ 779810 h 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80" h="810740">
                <a:moveTo>
                  <a:pt x="0" y="756950"/>
                </a:moveTo>
                <a:cubicBezTo>
                  <a:pt x="246380" y="513110"/>
                  <a:pt x="500380" y="25430"/>
                  <a:pt x="739140" y="25430"/>
                </a:cubicBezTo>
                <a:cubicBezTo>
                  <a:pt x="977900" y="25430"/>
                  <a:pt x="1192530" y="754410"/>
                  <a:pt x="1432560" y="756950"/>
                </a:cubicBezTo>
                <a:cubicBezTo>
                  <a:pt x="1672590" y="759490"/>
                  <a:pt x="1938020" y="38130"/>
                  <a:pt x="2179320" y="40670"/>
                </a:cubicBezTo>
                <a:cubicBezTo>
                  <a:pt x="2420620" y="43210"/>
                  <a:pt x="2636520" y="1013490"/>
                  <a:pt x="2880360" y="772190"/>
                </a:cubicBezTo>
                <a:lnTo>
                  <a:pt x="3611880" y="48290"/>
                </a:lnTo>
                <a:cubicBezTo>
                  <a:pt x="3855720" y="-193010"/>
                  <a:pt x="4094480" y="535970"/>
                  <a:pt x="4335780" y="779810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>
            <a:extLst>
              <a:ext uri="{FF2B5EF4-FFF2-40B4-BE49-F238E27FC236}">
                <a16:creationId xmlns="" xmlns:a16="http://schemas.microsoft.com/office/drawing/2014/main" id="{90269D15-39A6-44D5-A69F-0D6D88177B66}"/>
              </a:ext>
            </a:extLst>
          </p:cNvPr>
          <p:cNvSpPr/>
          <p:nvPr/>
        </p:nvSpPr>
        <p:spPr>
          <a:xfrm>
            <a:off x="8272894" y="1807198"/>
            <a:ext cx="146211" cy="136988"/>
          </a:xfrm>
          <a:prstGeom prst="triangle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>
            <a:extLst>
              <a:ext uri="{FF2B5EF4-FFF2-40B4-BE49-F238E27FC236}">
                <a16:creationId xmlns="" xmlns:a16="http://schemas.microsoft.com/office/drawing/2014/main" id="{EA72F473-C12A-41E5-A556-4A27F0BB46D6}"/>
              </a:ext>
            </a:extLst>
          </p:cNvPr>
          <p:cNvSpPr/>
          <p:nvPr/>
        </p:nvSpPr>
        <p:spPr>
          <a:xfrm>
            <a:off x="8634619" y="1764000"/>
            <a:ext cx="238424" cy="223385"/>
          </a:xfrm>
          <a:prstGeom prst="triangle">
            <a:avLst/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D2098A52-1A1C-4754-B308-424A85398574}"/>
              </a:ext>
            </a:extLst>
          </p:cNvPr>
          <p:cNvSpPr/>
          <p:nvPr/>
        </p:nvSpPr>
        <p:spPr>
          <a:xfrm>
            <a:off x="496200" y="1609386"/>
            <a:ext cx="669600" cy="669600"/>
          </a:xfrm>
          <a:prstGeom prst="ellipse">
            <a:avLst/>
          </a:prstGeom>
          <a:solidFill>
            <a:schemeClr val="accent5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8DC5BC09-F4D4-4981-BB62-63A94980952D}"/>
              </a:ext>
            </a:extLst>
          </p:cNvPr>
          <p:cNvSpPr/>
          <p:nvPr/>
        </p:nvSpPr>
        <p:spPr>
          <a:xfrm>
            <a:off x="162244" y="1875692"/>
            <a:ext cx="669600" cy="669600"/>
          </a:xfrm>
          <a:prstGeom prst="ellipse">
            <a:avLst/>
          </a:prstGeom>
          <a:solidFill>
            <a:schemeClr val="accent2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47268" y="296316"/>
            <a:ext cx="606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Муниципальное бюджетное дошкольное образовательное учреждение – детский сад компенсирующего вида № 266</a:t>
            </a:r>
          </a:p>
          <a:p>
            <a:r>
              <a:rPr lang="ru-RU" dirty="0" smtClean="0"/>
              <a:t>г. Екатеринбург, ул. Рассветная, 13а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65800" y="1586450"/>
            <a:ext cx="60893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«Опыт совместной работы учителя – логопеда и учителя – дефектолога по применению занимательных полосок «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Велькрошка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»  в коррекции сложных нарушений у дошкольников с ОВЗ» 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000" y="3814684"/>
            <a:ext cx="3400527" cy="265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210462" y="5141596"/>
            <a:ext cx="45433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Составители: </a:t>
            </a:r>
          </a:p>
          <a:p>
            <a:pPr algn="r"/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Вовк И.Н., учитель-логопед, </a:t>
            </a:r>
            <a:endParaRPr lang="ru-RU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Черных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А.Ю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., учитель-дефектолог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3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54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D2098A52-1A1C-4754-B308-424A85398574}"/>
              </a:ext>
            </a:extLst>
          </p:cNvPr>
          <p:cNvSpPr/>
          <p:nvPr/>
        </p:nvSpPr>
        <p:spPr>
          <a:xfrm>
            <a:off x="11091000" y="4783584"/>
            <a:ext cx="669600" cy="669600"/>
          </a:xfrm>
          <a:prstGeom prst="ellipse">
            <a:avLst/>
          </a:prstGeom>
          <a:solidFill>
            <a:schemeClr val="accent5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E07C3386-8F08-4520-8F57-561F8005391A}"/>
              </a:ext>
            </a:extLst>
          </p:cNvPr>
          <p:cNvSpPr/>
          <p:nvPr/>
        </p:nvSpPr>
        <p:spPr>
          <a:xfrm>
            <a:off x="11513100" y="4623504"/>
            <a:ext cx="495000" cy="585000"/>
          </a:xfrm>
          <a:prstGeom prst="ellipse">
            <a:avLst/>
          </a:prstGeom>
          <a:solidFill>
            <a:schemeClr val="accent4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199" y="54900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Планируемые результаты совместной работы педагогов</a:t>
            </a:r>
          </a:p>
        </p:txBody>
      </p:sp>
      <p:pic>
        <p:nvPicPr>
          <p:cNvPr id="10" name="Picture 2" descr="C:\Users\7567\Downloads\-5465512361847361549_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4433" y="1641757"/>
            <a:ext cx="3823133" cy="3149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Стрелка влево 10"/>
          <p:cNvSpPr/>
          <p:nvPr/>
        </p:nvSpPr>
        <p:spPr>
          <a:xfrm rot="20385278">
            <a:off x="8165788" y="1164791"/>
            <a:ext cx="3717632" cy="17333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совершенствование коммуникативных навыков и речи</a:t>
            </a:r>
          </a:p>
        </p:txBody>
      </p:sp>
      <p:sp>
        <p:nvSpPr>
          <p:cNvPr id="12" name="Стрелка влево 11"/>
          <p:cNvSpPr/>
          <p:nvPr/>
        </p:nvSpPr>
        <p:spPr>
          <a:xfrm rot="1988446">
            <a:off x="7979825" y="4535613"/>
            <a:ext cx="3520966" cy="12746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совершенствование мелкой моторики</a:t>
            </a:r>
          </a:p>
        </p:txBody>
      </p:sp>
      <p:sp>
        <p:nvSpPr>
          <p:cNvPr id="13" name="Стрелка вправо 12"/>
          <p:cNvSpPr/>
          <p:nvPr/>
        </p:nvSpPr>
        <p:spPr>
          <a:xfrm rot="1229256">
            <a:off x="335744" y="2005232"/>
            <a:ext cx="3696236" cy="14424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формирование умения работать в коллективе</a:t>
            </a:r>
          </a:p>
        </p:txBody>
      </p:sp>
      <p:sp>
        <p:nvSpPr>
          <p:cNvPr id="14" name="Стрелка вправо 13"/>
          <p:cNvSpPr/>
          <p:nvPr/>
        </p:nvSpPr>
        <p:spPr>
          <a:xfrm rot="20176191">
            <a:off x="489397" y="4082603"/>
            <a:ext cx="3515932" cy="14166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развитие мыслительных операций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Стрелка вверх 14"/>
          <p:cNvSpPr/>
          <p:nvPr/>
        </p:nvSpPr>
        <p:spPr>
          <a:xfrm>
            <a:off x="4141751" y="4928313"/>
            <a:ext cx="3820069" cy="174068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повышение работоспособности и усидчивости (доведения работы до логического завершения)</a:t>
            </a:r>
          </a:p>
          <a:p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05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10" b="10101"/>
          <a:stretch>
            <a:fillRect/>
          </a:stretch>
        </p:blipFill>
        <p:spPr bwMode="auto">
          <a:xfrm>
            <a:off x="244699" y="1397454"/>
            <a:ext cx="4099273" cy="2920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8128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«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Велькрошка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» в работе учителя-логопеда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1606" y="4447818"/>
            <a:ext cx="2542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</a:rPr>
              <a:t>Игра «Цветные схемы»</a:t>
            </a:r>
            <a:endParaRPr lang="ru-RU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1255" y="1570460"/>
            <a:ext cx="3796921" cy="361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485645" y="5169044"/>
            <a:ext cx="3580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</a:rPr>
              <a:t>Игра «Раздели слова на слоги»</a:t>
            </a:r>
            <a:endParaRPr lang="ru-RU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 l="19911" t="7075" r="24290" b="10877"/>
          <a:stretch>
            <a:fillRect/>
          </a:stretch>
        </p:blipFill>
        <p:spPr bwMode="auto">
          <a:xfrm>
            <a:off x="8188693" y="1134000"/>
            <a:ext cx="3784979" cy="30668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8147943" y="4324707"/>
            <a:ext cx="39174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</a:rPr>
              <a:t>Дифференциация твердых и мягких звуков</a:t>
            </a:r>
            <a:endParaRPr lang="ru-RU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084000"/>
            <a:ext cx="12192000" cy="77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21">
            <a:extLst>
              <a:ext uri="{FF2B5EF4-FFF2-40B4-BE49-F238E27FC236}">
                <a16:creationId xmlns="" xmlns:a16="http://schemas.microsoft.com/office/drawing/2014/main" id="{A6715CEE-6A13-49AC-9537-D9425C1C1BD6}"/>
              </a:ext>
            </a:extLst>
          </p:cNvPr>
          <p:cNvSpPr/>
          <p:nvPr/>
        </p:nvSpPr>
        <p:spPr>
          <a:xfrm rot="1483570">
            <a:off x="607526" y="623461"/>
            <a:ext cx="908160" cy="151723"/>
          </a:xfrm>
          <a:custGeom>
            <a:avLst/>
            <a:gdLst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85310"/>
              <a:gd name="connsiteX1" fmla="*/ 739140 w 4335780"/>
              <a:gd name="connsiteY1" fmla="*/ 0 h 785310"/>
              <a:gd name="connsiteX2" fmla="*/ 1432560 w 4335780"/>
              <a:gd name="connsiteY2" fmla="*/ 731520 h 785310"/>
              <a:gd name="connsiteX3" fmla="*/ 2179320 w 4335780"/>
              <a:gd name="connsiteY3" fmla="*/ 15240 h 785310"/>
              <a:gd name="connsiteX4" fmla="*/ 2880360 w 4335780"/>
              <a:gd name="connsiteY4" fmla="*/ 746760 h 785310"/>
              <a:gd name="connsiteX5" fmla="*/ 3611880 w 4335780"/>
              <a:gd name="connsiteY5" fmla="*/ 22860 h 785310"/>
              <a:gd name="connsiteX6" fmla="*/ 4335780 w 4335780"/>
              <a:gd name="connsiteY6" fmla="*/ 754380 h 785310"/>
              <a:gd name="connsiteX0" fmla="*/ 0 w 4335780"/>
              <a:gd name="connsiteY0" fmla="*/ 756950 h 810740"/>
              <a:gd name="connsiteX1" fmla="*/ 739140 w 4335780"/>
              <a:gd name="connsiteY1" fmla="*/ 25430 h 810740"/>
              <a:gd name="connsiteX2" fmla="*/ 1432560 w 4335780"/>
              <a:gd name="connsiteY2" fmla="*/ 756950 h 810740"/>
              <a:gd name="connsiteX3" fmla="*/ 2179320 w 4335780"/>
              <a:gd name="connsiteY3" fmla="*/ 40670 h 810740"/>
              <a:gd name="connsiteX4" fmla="*/ 2880360 w 4335780"/>
              <a:gd name="connsiteY4" fmla="*/ 772190 h 810740"/>
              <a:gd name="connsiteX5" fmla="*/ 3611880 w 4335780"/>
              <a:gd name="connsiteY5" fmla="*/ 48290 h 810740"/>
              <a:gd name="connsiteX6" fmla="*/ 4335780 w 4335780"/>
              <a:gd name="connsiteY6" fmla="*/ 779810 h 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80" h="810740">
                <a:moveTo>
                  <a:pt x="0" y="756950"/>
                </a:moveTo>
                <a:cubicBezTo>
                  <a:pt x="246380" y="513110"/>
                  <a:pt x="500380" y="25430"/>
                  <a:pt x="739140" y="25430"/>
                </a:cubicBezTo>
                <a:cubicBezTo>
                  <a:pt x="977900" y="25430"/>
                  <a:pt x="1192530" y="754410"/>
                  <a:pt x="1432560" y="756950"/>
                </a:cubicBezTo>
                <a:cubicBezTo>
                  <a:pt x="1672590" y="759490"/>
                  <a:pt x="1938020" y="38130"/>
                  <a:pt x="2179320" y="40670"/>
                </a:cubicBezTo>
                <a:cubicBezTo>
                  <a:pt x="2420620" y="43210"/>
                  <a:pt x="2636520" y="1013490"/>
                  <a:pt x="2880360" y="772190"/>
                </a:cubicBezTo>
                <a:lnTo>
                  <a:pt x="3611880" y="48290"/>
                </a:lnTo>
                <a:cubicBezTo>
                  <a:pt x="3855720" y="-193010"/>
                  <a:pt x="4094480" y="535970"/>
                  <a:pt x="4335780" y="7798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="" xmlns:a16="http://schemas.microsoft.com/office/drawing/2014/main" id="{F7329957-12D8-4A21-80E0-F51EBF1576DE}"/>
              </a:ext>
            </a:extLst>
          </p:cNvPr>
          <p:cNvSpPr/>
          <p:nvPr/>
        </p:nvSpPr>
        <p:spPr>
          <a:xfrm>
            <a:off x="710528" y="699322"/>
            <a:ext cx="336207" cy="315000"/>
          </a:xfrm>
          <a:prstGeom prst="triangle">
            <a:avLst/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D2098A52-1A1C-4754-B308-424A85398574}"/>
              </a:ext>
            </a:extLst>
          </p:cNvPr>
          <p:cNvSpPr/>
          <p:nvPr/>
        </p:nvSpPr>
        <p:spPr>
          <a:xfrm>
            <a:off x="375728" y="5003521"/>
            <a:ext cx="669600" cy="669600"/>
          </a:xfrm>
          <a:prstGeom prst="ellipse">
            <a:avLst/>
          </a:prstGeom>
          <a:solidFill>
            <a:schemeClr val="accent5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G:\Просторы речи 2026\учите-логопед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000" y="5003521"/>
            <a:ext cx="1586898" cy="158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8056182" y="5184837"/>
            <a:ext cx="2025000" cy="7764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Подробное описание игр и упражнений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95716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73" y="423512"/>
            <a:ext cx="11354937" cy="44994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«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Велькрошка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» в работе учителя-дефектолога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2" descr="C:\Users\7567\Downloads\1769583593006.jpg"/>
          <p:cNvPicPr>
            <a:picLocks noChangeAspect="1" noChangeArrowheads="1"/>
          </p:cNvPicPr>
          <p:nvPr/>
        </p:nvPicPr>
        <p:blipFill>
          <a:blip r:embed="rId2" cstate="print"/>
          <a:srcRect l="22259" t="12610" r="20715" b="3331"/>
          <a:stretch>
            <a:fillRect/>
          </a:stretch>
        </p:blipFill>
        <p:spPr bwMode="auto">
          <a:xfrm>
            <a:off x="186302" y="1691938"/>
            <a:ext cx="3333156" cy="3684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C:\Users\7567\Downloads\1769583593019.jpg"/>
          <p:cNvPicPr>
            <a:picLocks noChangeAspect="1" noChangeArrowheads="1"/>
          </p:cNvPicPr>
          <p:nvPr/>
        </p:nvPicPr>
        <p:blipFill>
          <a:blip r:embed="rId3" cstate="print"/>
          <a:srcRect l="23405" t="12228" r="16273"/>
          <a:stretch>
            <a:fillRect/>
          </a:stretch>
        </p:blipFill>
        <p:spPr bwMode="auto">
          <a:xfrm>
            <a:off x="8641701" y="1650994"/>
            <a:ext cx="3550299" cy="38744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 descr="C:\Users\7567\AppData\Local\Microsoft\Windows\INetCache\IE\K1GHYD4S\IMG_20260120_154224[1].jpg"/>
          <p:cNvPicPr>
            <a:picLocks noChangeAspect="1" noChangeArrowheads="1"/>
          </p:cNvPicPr>
          <p:nvPr/>
        </p:nvPicPr>
        <p:blipFill>
          <a:blip r:embed="rId4" cstate="print"/>
          <a:srcRect l="13403" t="4595" r="12505" b="15762"/>
          <a:stretch>
            <a:fillRect/>
          </a:stretch>
        </p:blipFill>
        <p:spPr bwMode="auto">
          <a:xfrm>
            <a:off x="4386788" y="1135863"/>
            <a:ext cx="3756813" cy="30287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67267" y="5466410"/>
            <a:ext cx="2204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</a:rPr>
              <a:t>«Разложи по цвету»</a:t>
            </a:r>
            <a:endParaRPr lang="ru-RU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32506" y="5554640"/>
            <a:ext cx="2299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</a:rPr>
              <a:t>«Разложи по форме»</a:t>
            </a:r>
            <a:endParaRPr lang="ru-RU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93775" y="4419000"/>
            <a:ext cx="22044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</a:rPr>
              <a:t>«Разложи по цвету»</a:t>
            </a:r>
            <a:endParaRPr lang="ru-RU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493500"/>
            <a:ext cx="12192000" cy="364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>
            <a:extLst>
              <a:ext uri="{FF2B5EF4-FFF2-40B4-BE49-F238E27FC236}">
                <a16:creationId xmlns="" xmlns:a16="http://schemas.microsoft.com/office/drawing/2014/main" id="{F7329957-12D8-4A21-80E0-F51EBF1576DE}"/>
              </a:ext>
            </a:extLst>
          </p:cNvPr>
          <p:cNvSpPr/>
          <p:nvPr/>
        </p:nvSpPr>
        <p:spPr>
          <a:xfrm>
            <a:off x="471000" y="504000"/>
            <a:ext cx="856997" cy="740494"/>
          </a:xfrm>
          <a:prstGeom prst="triangle">
            <a:avLst/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D2098A52-1A1C-4754-B308-424A85398574}"/>
              </a:ext>
            </a:extLst>
          </p:cNvPr>
          <p:cNvSpPr/>
          <p:nvPr/>
        </p:nvSpPr>
        <p:spPr>
          <a:xfrm>
            <a:off x="919186" y="874247"/>
            <a:ext cx="669600" cy="669600"/>
          </a:xfrm>
          <a:prstGeom prst="ellipse">
            <a:avLst/>
          </a:prstGeom>
          <a:solidFill>
            <a:schemeClr val="accent5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: фигура 21">
            <a:extLst>
              <a:ext uri="{FF2B5EF4-FFF2-40B4-BE49-F238E27FC236}">
                <a16:creationId xmlns="" xmlns:a16="http://schemas.microsoft.com/office/drawing/2014/main" id="{A6715CEE-6A13-49AC-9537-D9425C1C1BD6}"/>
              </a:ext>
            </a:extLst>
          </p:cNvPr>
          <p:cNvSpPr/>
          <p:nvPr/>
        </p:nvSpPr>
        <p:spPr>
          <a:xfrm rot="1483570">
            <a:off x="10592476" y="264457"/>
            <a:ext cx="1373968" cy="499471"/>
          </a:xfrm>
          <a:custGeom>
            <a:avLst/>
            <a:gdLst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85310"/>
              <a:gd name="connsiteX1" fmla="*/ 739140 w 4335780"/>
              <a:gd name="connsiteY1" fmla="*/ 0 h 785310"/>
              <a:gd name="connsiteX2" fmla="*/ 1432560 w 4335780"/>
              <a:gd name="connsiteY2" fmla="*/ 731520 h 785310"/>
              <a:gd name="connsiteX3" fmla="*/ 2179320 w 4335780"/>
              <a:gd name="connsiteY3" fmla="*/ 15240 h 785310"/>
              <a:gd name="connsiteX4" fmla="*/ 2880360 w 4335780"/>
              <a:gd name="connsiteY4" fmla="*/ 746760 h 785310"/>
              <a:gd name="connsiteX5" fmla="*/ 3611880 w 4335780"/>
              <a:gd name="connsiteY5" fmla="*/ 22860 h 785310"/>
              <a:gd name="connsiteX6" fmla="*/ 4335780 w 4335780"/>
              <a:gd name="connsiteY6" fmla="*/ 754380 h 785310"/>
              <a:gd name="connsiteX0" fmla="*/ 0 w 4335780"/>
              <a:gd name="connsiteY0" fmla="*/ 756950 h 810740"/>
              <a:gd name="connsiteX1" fmla="*/ 739140 w 4335780"/>
              <a:gd name="connsiteY1" fmla="*/ 25430 h 810740"/>
              <a:gd name="connsiteX2" fmla="*/ 1432560 w 4335780"/>
              <a:gd name="connsiteY2" fmla="*/ 756950 h 810740"/>
              <a:gd name="connsiteX3" fmla="*/ 2179320 w 4335780"/>
              <a:gd name="connsiteY3" fmla="*/ 40670 h 810740"/>
              <a:gd name="connsiteX4" fmla="*/ 2880360 w 4335780"/>
              <a:gd name="connsiteY4" fmla="*/ 772190 h 810740"/>
              <a:gd name="connsiteX5" fmla="*/ 3611880 w 4335780"/>
              <a:gd name="connsiteY5" fmla="*/ 48290 h 810740"/>
              <a:gd name="connsiteX6" fmla="*/ 4335780 w 4335780"/>
              <a:gd name="connsiteY6" fmla="*/ 779810 h 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80" h="810740">
                <a:moveTo>
                  <a:pt x="0" y="756950"/>
                </a:moveTo>
                <a:cubicBezTo>
                  <a:pt x="246380" y="513110"/>
                  <a:pt x="500380" y="25430"/>
                  <a:pt x="739140" y="25430"/>
                </a:cubicBezTo>
                <a:cubicBezTo>
                  <a:pt x="977900" y="25430"/>
                  <a:pt x="1192530" y="754410"/>
                  <a:pt x="1432560" y="756950"/>
                </a:cubicBezTo>
                <a:cubicBezTo>
                  <a:pt x="1672590" y="759490"/>
                  <a:pt x="1938020" y="38130"/>
                  <a:pt x="2179320" y="40670"/>
                </a:cubicBezTo>
                <a:cubicBezTo>
                  <a:pt x="2420620" y="43210"/>
                  <a:pt x="2636520" y="1013490"/>
                  <a:pt x="2880360" y="772190"/>
                </a:cubicBezTo>
                <a:lnTo>
                  <a:pt x="3611880" y="48290"/>
                </a:lnTo>
                <a:cubicBezTo>
                  <a:pt x="3855720" y="-193010"/>
                  <a:pt x="4094480" y="535970"/>
                  <a:pt x="4335780" y="7798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611000" y="5166397"/>
            <a:ext cx="2025000" cy="7764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Подробное описание игр и упражнений</a:t>
            </a:r>
            <a:endParaRPr lang="ru-RU" sz="1050" dirty="0"/>
          </a:p>
        </p:txBody>
      </p:sp>
      <p:pic>
        <p:nvPicPr>
          <p:cNvPr id="2050" name="Picture 2" descr="G:\Просторы речи 2026\учитель-дефектолог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000" y="4850188"/>
            <a:ext cx="1570997" cy="157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13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2138" y="254843"/>
            <a:ext cx="11532359" cy="43817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Lucida Sans Unicode" pitchFamily="34" charset="0"/>
              </a:rPr>
              <a:t>Игры на развитие математических представлений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+mn-lt"/>
              <a:cs typeface="Lucida Sans Unicode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225" y="4550099"/>
            <a:ext cx="2628021" cy="105525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cs typeface="Lucida Sans Unicode" pitchFamily="34" charset="0"/>
              </a:rPr>
              <a:t>«Посчитай-ка»</a:t>
            </a:r>
          </a:p>
        </p:txBody>
      </p:sp>
      <p:pic>
        <p:nvPicPr>
          <p:cNvPr id="7" name="Picture 2" descr="C:\Users\7567\Downloads\1769583592978.jpg"/>
          <p:cNvPicPr>
            <a:picLocks noChangeAspect="1" noChangeArrowheads="1"/>
          </p:cNvPicPr>
          <p:nvPr/>
        </p:nvPicPr>
        <p:blipFill>
          <a:blip r:embed="rId2" cstate="print"/>
          <a:srcRect l="27703" t="15857" r="14697"/>
          <a:stretch>
            <a:fillRect/>
          </a:stretch>
        </p:blipFill>
        <p:spPr bwMode="auto">
          <a:xfrm>
            <a:off x="4558783" y="731520"/>
            <a:ext cx="3044116" cy="33351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268" name="Picture 4" descr="C:\Users\7567\AppData\Local\Microsoft\Windows\INetCache\IE\15XLLJNC\IMG_20260122_093657[1].jpg"/>
          <p:cNvPicPr>
            <a:picLocks noChangeAspect="1" noChangeArrowheads="1"/>
          </p:cNvPicPr>
          <p:nvPr/>
        </p:nvPicPr>
        <p:blipFill>
          <a:blip r:embed="rId3" cstate="print"/>
          <a:srcRect l="17856" t="10789" r="14481" b="9589"/>
          <a:stretch>
            <a:fillRect/>
          </a:stretch>
        </p:blipFill>
        <p:spPr bwMode="auto">
          <a:xfrm>
            <a:off x="167796" y="965988"/>
            <a:ext cx="3834032" cy="33837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 descr="C:\Users\7567\AppData\Local\Microsoft\Windows\INetCache\IE\01R8VJO5\IMG_20260121_100051[1].jpg"/>
          <p:cNvPicPr>
            <a:picLocks noChangeAspect="1" noChangeArrowheads="1"/>
          </p:cNvPicPr>
          <p:nvPr/>
        </p:nvPicPr>
        <p:blipFill>
          <a:blip r:embed="rId4" cstate="print"/>
          <a:srcRect l="10536" t="16954" r="14337"/>
          <a:stretch>
            <a:fillRect/>
          </a:stretch>
        </p:blipFill>
        <p:spPr bwMode="auto">
          <a:xfrm>
            <a:off x="7930789" y="1006918"/>
            <a:ext cx="4131916" cy="34255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4090738" y="4309533"/>
            <a:ext cx="3744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cs typeface="Lucida Sans Unicode" pitchFamily="34" charset="0"/>
              </a:rPr>
              <a:t>«Сложи </a:t>
            </a:r>
          </a:p>
          <a:p>
            <a:pPr algn="ctr"/>
            <a:r>
              <a:rPr lang="ru-RU" sz="1600" b="1" dirty="0" smtClean="0">
                <a:cs typeface="Lucida Sans Unicode" pitchFamily="34" charset="0"/>
              </a:rPr>
              <a:t>геометрическую фигуру по образцу»</a:t>
            </a:r>
            <a:endParaRPr lang="ru-RU" sz="1600" b="1" dirty="0">
              <a:cs typeface="Lucida Sans Unicode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75009" y="4553037"/>
            <a:ext cx="401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cs typeface="Lucida Sans Unicode" pitchFamily="34" charset="0"/>
              </a:rPr>
              <a:t>«Разложи по величине</a:t>
            </a:r>
          </a:p>
          <a:p>
            <a:pPr algn="ctr"/>
            <a:r>
              <a:rPr lang="ru-RU" sz="1600" b="1" dirty="0" smtClean="0">
                <a:cs typeface="Lucida Sans Unicode" pitchFamily="34" charset="0"/>
              </a:rPr>
              <a:t> короткий – длинный»</a:t>
            </a:r>
            <a:endParaRPr lang="ru-RU" sz="1600" b="1" dirty="0">
              <a:cs typeface="Lucida Sans Unicode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769000"/>
            <a:ext cx="5376000" cy="108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26000" y="6174000"/>
            <a:ext cx="4500000" cy="684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: фигура 22">
            <a:extLst>
              <a:ext uri="{FF2B5EF4-FFF2-40B4-BE49-F238E27FC236}">
                <a16:creationId xmlns="" xmlns:a16="http://schemas.microsoft.com/office/drawing/2014/main" id="{F317B666-44C3-4487-A0DF-D5A5852ABDCE}"/>
              </a:ext>
            </a:extLst>
          </p:cNvPr>
          <p:cNvSpPr/>
          <p:nvPr/>
        </p:nvSpPr>
        <p:spPr>
          <a:xfrm rot="16531375">
            <a:off x="125348" y="5061949"/>
            <a:ext cx="908160" cy="151723"/>
          </a:xfrm>
          <a:custGeom>
            <a:avLst/>
            <a:gdLst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54380"/>
              <a:gd name="connsiteX1" fmla="*/ 739140 w 4335780"/>
              <a:gd name="connsiteY1" fmla="*/ 0 h 754380"/>
              <a:gd name="connsiteX2" fmla="*/ 1432560 w 4335780"/>
              <a:gd name="connsiteY2" fmla="*/ 731520 h 754380"/>
              <a:gd name="connsiteX3" fmla="*/ 2179320 w 4335780"/>
              <a:gd name="connsiteY3" fmla="*/ 15240 h 754380"/>
              <a:gd name="connsiteX4" fmla="*/ 2880360 w 4335780"/>
              <a:gd name="connsiteY4" fmla="*/ 746760 h 754380"/>
              <a:gd name="connsiteX5" fmla="*/ 3611880 w 4335780"/>
              <a:gd name="connsiteY5" fmla="*/ 22860 h 754380"/>
              <a:gd name="connsiteX6" fmla="*/ 4335780 w 4335780"/>
              <a:gd name="connsiteY6" fmla="*/ 754380 h 754380"/>
              <a:gd name="connsiteX0" fmla="*/ 0 w 4335780"/>
              <a:gd name="connsiteY0" fmla="*/ 731520 h 785310"/>
              <a:gd name="connsiteX1" fmla="*/ 739140 w 4335780"/>
              <a:gd name="connsiteY1" fmla="*/ 0 h 785310"/>
              <a:gd name="connsiteX2" fmla="*/ 1432560 w 4335780"/>
              <a:gd name="connsiteY2" fmla="*/ 731520 h 785310"/>
              <a:gd name="connsiteX3" fmla="*/ 2179320 w 4335780"/>
              <a:gd name="connsiteY3" fmla="*/ 15240 h 785310"/>
              <a:gd name="connsiteX4" fmla="*/ 2880360 w 4335780"/>
              <a:gd name="connsiteY4" fmla="*/ 746760 h 785310"/>
              <a:gd name="connsiteX5" fmla="*/ 3611880 w 4335780"/>
              <a:gd name="connsiteY5" fmla="*/ 22860 h 785310"/>
              <a:gd name="connsiteX6" fmla="*/ 4335780 w 4335780"/>
              <a:gd name="connsiteY6" fmla="*/ 754380 h 785310"/>
              <a:gd name="connsiteX0" fmla="*/ 0 w 4335780"/>
              <a:gd name="connsiteY0" fmla="*/ 756950 h 810740"/>
              <a:gd name="connsiteX1" fmla="*/ 739140 w 4335780"/>
              <a:gd name="connsiteY1" fmla="*/ 25430 h 810740"/>
              <a:gd name="connsiteX2" fmla="*/ 1432560 w 4335780"/>
              <a:gd name="connsiteY2" fmla="*/ 756950 h 810740"/>
              <a:gd name="connsiteX3" fmla="*/ 2179320 w 4335780"/>
              <a:gd name="connsiteY3" fmla="*/ 40670 h 810740"/>
              <a:gd name="connsiteX4" fmla="*/ 2880360 w 4335780"/>
              <a:gd name="connsiteY4" fmla="*/ 772190 h 810740"/>
              <a:gd name="connsiteX5" fmla="*/ 3611880 w 4335780"/>
              <a:gd name="connsiteY5" fmla="*/ 48290 h 810740"/>
              <a:gd name="connsiteX6" fmla="*/ 4335780 w 4335780"/>
              <a:gd name="connsiteY6" fmla="*/ 779810 h 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80" h="810740">
                <a:moveTo>
                  <a:pt x="0" y="756950"/>
                </a:moveTo>
                <a:cubicBezTo>
                  <a:pt x="246380" y="513110"/>
                  <a:pt x="500380" y="25430"/>
                  <a:pt x="739140" y="25430"/>
                </a:cubicBezTo>
                <a:cubicBezTo>
                  <a:pt x="977900" y="25430"/>
                  <a:pt x="1192530" y="754410"/>
                  <a:pt x="1432560" y="756950"/>
                </a:cubicBezTo>
                <a:cubicBezTo>
                  <a:pt x="1672590" y="759490"/>
                  <a:pt x="1938020" y="38130"/>
                  <a:pt x="2179320" y="40670"/>
                </a:cubicBezTo>
                <a:cubicBezTo>
                  <a:pt x="2420620" y="43210"/>
                  <a:pt x="2636520" y="1013490"/>
                  <a:pt x="2880360" y="772190"/>
                </a:cubicBezTo>
                <a:lnTo>
                  <a:pt x="3611880" y="48290"/>
                </a:lnTo>
                <a:cubicBezTo>
                  <a:pt x="3855720" y="-193010"/>
                  <a:pt x="4094480" y="535970"/>
                  <a:pt x="4335780" y="779810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="" xmlns:a16="http://schemas.microsoft.com/office/drawing/2014/main" id="{F7329957-12D8-4A21-80E0-F51EBF1576DE}"/>
              </a:ext>
            </a:extLst>
          </p:cNvPr>
          <p:cNvSpPr/>
          <p:nvPr/>
        </p:nvSpPr>
        <p:spPr>
          <a:xfrm>
            <a:off x="10506000" y="5433506"/>
            <a:ext cx="856997" cy="740494"/>
          </a:xfrm>
          <a:prstGeom prst="triangle">
            <a:avLst/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94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635" y="283334"/>
            <a:ext cx="10972800" cy="42500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Интеллект-карта взаимодействия всех участников образовательного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процесса по применению по применению занимательных полосок «</a:t>
            </a: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Велькрошка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»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endParaRPr lang="ru-RU" sz="18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03712" y="2521819"/>
            <a:ext cx="4533383" cy="1699269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Блок-схема: узел 5"/>
          <p:cNvSpPr/>
          <p:nvPr/>
        </p:nvSpPr>
        <p:spPr>
          <a:xfrm>
            <a:off x="4559829" y="2996952"/>
            <a:ext cx="2112235" cy="93610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Ребенок</a:t>
            </a:r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02306219"/>
              </p:ext>
            </p:extLst>
          </p:nvPr>
        </p:nvGraphicFramePr>
        <p:xfrm>
          <a:off x="431371" y="347730"/>
          <a:ext cx="11760629" cy="5755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647975" y="1289785"/>
            <a:ext cx="47837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формирование умения работать в коллективе;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повышение работоспособности и усидчивости (доведения работы до логического завершения);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совершенствование коммуникативных навыков и речи;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совершенствование мелкой моторики;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развитие мыслительных операций.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3339" y="1268759"/>
            <a:ext cx="3011985" cy="349642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sz="1100" dirty="0" smtClean="0"/>
              <a:t> </a:t>
            </a:r>
            <a:r>
              <a:rPr lang="ru-RU" sz="1400" dirty="0" smtClean="0"/>
              <a:t>автоматизация поставленных звуков;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 преодоление нарушения поставленных звуков;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 активизация словаря (цвета, геометрические фигуры, действия, описание заданных конструкций  и пр.);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 совершенствование грамматического строя речи (согласование лексем использование предлогов);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 развитие связной речи и коммуникативных навыков.</a:t>
            </a:r>
          </a:p>
          <a:p>
            <a:pPr algn="ctr"/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19659" y="1416676"/>
            <a:ext cx="3072341" cy="327123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9213999" y="1822800"/>
            <a:ext cx="2688299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азвитие психических процессов (мышления, внимания, памяти и т.д.);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азвитие пространственных представлений;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ф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ормирование математических представлений;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азвитие сенсомоторной сферы;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азвитие логического мышления.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057800"/>
            <a:ext cx="4893972" cy="1800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5234853"/>
            <a:ext cx="484245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азвитие воображения и творческих способностей;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азвитие конструктивных способностей;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азвитие игровой деятельности;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овершенствование мелкой моторики;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овершенствование навыков самостоятельного высказывания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315200" y="4855335"/>
            <a:ext cx="4876800" cy="2002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7328079" y="4826675"/>
            <a:ext cx="460634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itchFamily="34" charset="0"/>
                <a:cs typeface="Times New Roman" pitchFamily="18" charset="0"/>
              </a:rPr>
              <a:t>крепление эмоциональной связи между родителем и ребенком;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itchFamily="34" charset="0"/>
                <a:cs typeface="Times New Roman" pitchFamily="18" charset="0"/>
              </a:rPr>
              <a:t>дновременное развитие пространственного мышления и логики;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itchFamily="34" charset="0"/>
                <a:cs typeface="Times New Roman" pitchFamily="18" charset="0"/>
              </a:rPr>
              <a:t>азвитие творческих способностей;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itchFamily="34" charset="0"/>
                <a:cs typeface="Times New Roman" pitchFamily="18" charset="0"/>
              </a:rPr>
              <a:t>азвитее умения нестандартно мыслить и планировать свою деятельность;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ru-RU" sz="1400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 ф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itchFamily="34" charset="0"/>
                <a:cs typeface="Times New Roman" pitchFamily="18" charset="0"/>
              </a:rPr>
              <a:t>ормирование учения работать по заданной инструкции.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14" name="Стрелка вправо 13"/>
          <p:cNvSpPr/>
          <p:nvPr/>
        </p:nvSpPr>
        <p:spPr>
          <a:xfrm rot="18072849">
            <a:off x="4327770" y="4889171"/>
            <a:ext cx="1618546" cy="279447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83312" y="2858702"/>
            <a:ext cx="2263997" cy="1155032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sz="2800" dirty="0" err="1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Велькрошка</a:t>
            </a: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378</Words>
  <Application>Microsoft Office PowerPoint</Application>
  <PresentationFormat>Произвольный</PresentationFormat>
  <Paragraphs>61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Планируемые результаты совместной работы педагогов</vt:lpstr>
      <vt:lpstr>«Велькрошка» в работе учителя-логопеда</vt:lpstr>
      <vt:lpstr>«Велькрошка» в работе учителя-дефектолога</vt:lpstr>
      <vt:lpstr>Игры на развитие математических представлений</vt:lpstr>
      <vt:lpstr>Интеллект-карта взаимодействия всех участников образовательного процесса по применению по применению занимательных полосок «Велькрошка»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Пользователь</cp:lastModifiedBy>
  <cp:revision>76</cp:revision>
  <cp:lastPrinted>2025-05-28T09:21:38Z</cp:lastPrinted>
  <dcterms:created xsi:type="dcterms:W3CDTF">2020-11-01T12:52:57Z</dcterms:created>
  <dcterms:modified xsi:type="dcterms:W3CDTF">2026-02-16T07:05:22Z</dcterms:modified>
</cp:coreProperties>
</file>