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81" r:id="rId3"/>
    <p:sldId id="330" r:id="rId4"/>
    <p:sldId id="331" r:id="rId5"/>
    <p:sldId id="332" r:id="rId6"/>
    <p:sldId id="333" r:id="rId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1" d="100"/>
          <a:sy n="61" d="100"/>
        </p:scale>
        <p:origin x="-6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C79A2-E9C6-4153-9DE0-E2CAF69BFA0B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5322DB-D025-4218-83B0-29E07440EF9E}">
      <dgm:prSet phldrT="[Текст]" custT="1"/>
      <dgm:spPr/>
      <dgm:t>
        <a:bodyPr/>
        <a:lstStyle/>
        <a:p>
          <a:r>
            <a:rPr lang="ru-RU" sz="1200" b="1" dirty="0" smtClean="0"/>
            <a:t>Взаимодействие специалистов</a:t>
          </a:r>
          <a:endParaRPr lang="ru-RU" sz="1200" b="1" dirty="0"/>
        </a:p>
      </dgm:t>
    </dgm:pt>
    <dgm:pt modelId="{53B59772-5F3C-4E97-BBF0-1A95D179B7BE}" type="parTrans" cxnId="{0A2B9455-5EC0-484A-B609-C1C345EC0018}">
      <dgm:prSet/>
      <dgm:spPr/>
      <dgm:t>
        <a:bodyPr/>
        <a:lstStyle/>
        <a:p>
          <a:endParaRPr lang="ru-RU" b="1"/>
        </a:p>
      </dgm:t>
    </dgm:pt>
    <dgm:pt modelId="{0D98473D-3162-4082-82A9-46AD9B49B9EA}" type="sibTrans" cxnId="{0A2B9455-5EC0-484A-B609-C1C345EC0018}">
      <dgm:prSet/>
      <dgm:spPr>
        <a:solidFill>
          <a:schemeClr val="accent3"/>
        </a:solidFill>
      </dgm:spPr>
      <dgm:t>
        <a:bodyPr/>
        <a:lstStyle/>
        <a:p>
          <a:endParaRPr lang="ru-RU" b="1"/>
        </a:p>
      </dgm:t>
    </dgm:pt>
    <dgm:pt modelId="{C8C13BB6-8049-4AF6-9A00-F7C766FBE65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200" b="1" dirty="0" smtClean="0"/>
            <a:t>Учитель-дефектолог</a:t>
          </a:r>
          <a:endParaRPr lang="ru-RU" sz="1200" b="1" dirty="0"/>
        </a:p>
      </dgm:t>
    </dgm:pt>
    <dgm:pt modelId="{47B9E514-4691-44B2-88FE-9276C67DBCAE}" type="parTrans" cxnId="{978FCC90-9FA2-4EDA-9D06-264D0031008D}">
      <dgm:prSet/>
      <dgm:spPr/>
      <dgm:t>
        <a:bodyPr/>
        <a:lstStyle/>
        <a:p>
          <a:endParaRPr lang="ru-RU" b="1"/>
        </a:p>
      </dgm:t>
    </dgm:pt>
    <dgm:pt modelId="{FA06C91A-BB16-475C-BD00-BA199E88FF69}" type="sibTrans" cxnId="{978FCC90-9FA2-4EDA-9D06-264D0031008D}">
      <dgm:prSet/>
      <dgm:spPr>
        <a:solidFill>
          <a:schemeClr val="accent3"/>
        </a:solidFill>
      </dgm:spPr>
      <dgm:t>
        <a:bodyPr/>
        <a:lstStyle/>
        <a:p>
          <a:endParaRPr lang="ru-RU" b="1"/>
        </a:p>
      </dgm:t>
    </dgm:pt>
    <dgm:pt modelId="{CAC21EA7-440D-4E50-B68D-51768499B9C3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Родитель</a:t>
          </a:r>
          <a:endParaRPr lang="ru-RU" sz="1200" b="1" dirty="0"/>
        </a:p>
      </dgm:t>
    </dgm:pt>
    <dgm:pt modelId="{A20E50F1-132B-4286-B325-F37174D0F7EF}" type="parTrans" cxnId="{F7B057D6-A1F9-4BB7-BE60-9B469928B51A}">
      <dgm:prSet/>
      <dgm:spPr/>
      <dgm:t>
        <a:bodyPr/>
        <a:lstStyle/>
        <a:p>
          <a:endParaRPr lang="ru-RU" b="1"/>
        </a:p>
      </dgm:t>
    </dgm:pt>
    <dgm:pt modelId="{155B6EE9-28B8-42F4-9AAF-D49BE799BBD1}" type="sibTrans" cxnId="{F7B057D6-A1F9-4BB7-BE60-9B469928B51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b="1"/>
        </a:p>
      </dgm:t>
    </dgm:pt>
    <dgm:pt modelId="{B09B95F2-349D-47EC-9533-DB7A42D54CB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Воспитатель</a:t>
          </a:r>
          <a:endParaRPr lang="ru-RU" b="1" dirty="0">
            <a:solidFill>
              <a:srgbClr val="002060"/>
            </a:solidFill>
          </a:endParaRPr>
        </a:p>
      </dgm:t>
    </dgm:pt>
    <dgm:pt modelId="{0B1FF356-93EE-4A2B-A18C-BE7B3CC42BD3}" type="parTrans" cxnId="{788C0C50-D354-413A-B6E1-975DFB065C54}">
      <dgm:prSet/>
      <dgm:spPr/>
      <dgm:t>
        <a:bodyPr/>
        <a:lstStyle/>
        <a:p>
          <a:endParaRPr lang="ru-RU" b="1"/>
        </a:p>
      </dgm:t>
    </dgm:pt>
    <dgm:pt modelId="{671764D5-EE78-40AD-BE93-17AD5F9243F8}" type="sibTrans" cxnId="{788C0C50-D354-413A-B6E1-975DFB065C54}">
      <dgm:prSet/>
      <dgm:spPr>
        <a:solidFill>
          <a:schemeClr val="accent6"/>
        </a:solidFill>
      </dgm:spPr>
      <dgm:t>
        <a:bodyPr/>
        <a:lstStyle/>
        <a:p>
          <a:endParaRPr lang="ru-RU" b="1"/>
        </a:p>
      </dgm:t>
    </dgm:pt>
    <dgm:pt modelId="{96EB83B9-F905-4E5C-BDA3-E8BD1AD4A9BC}">
      <dgm:prSet phldrT="[Текст]" custT="1"/>
      <dgm:spPr/>
      <dgm:t>
        <a:bodyPr/>
        <a:lstStyle/>
        <a:p>
          <a:r>
            <a:rPr lang="ru-RU" sz="1200" b="1" dirty="0" smtClean="0"/>
            <a:t>Учитель-логопед</a:t>
          </a:r>
          <a:endParaRPr lang="ru-RU" sz="1200" b="1" dirty="0"/>
        </a:p>
      </dgm:t>
    </dgm:pt>
    <dgm:pt modelId="{C8D0D55E-4EA6-45FB-8A9D-F6BAEE0C8F8B}" type="parTrans" cxnId="{04F351B2-DB9A-4FB8-A0A7-F4F4346577AF}">
      <dgm:prSet/>
      <dgm:spPr/>
      <dgm:t>
        <a:bodyPr/>
        <a:lstStyle/>
        <a:p>
          <a:endParaRPr lang="ru-RU" b="1"/>
        </a:p>
      </dgm:t>
    </dgm:pt>
    <dgm:pt modelId="{5D0972C2-F209-4196-AE56-69A8280CE59F}" type="sibTrans" cxnId="{04F351B2-DB9A-4FB8-A0A7-F4F4346577AF}">
      <dgm:prSet/>
      <dgm:spPr/>
      <dgm:t>
        <a:bodyPr/>
        <a:lstStyle/>
        <a:p>
          <a:endParaRPr lang="ru-RU" b="1"/>
        </a:p>
      </dgm:t>
    </dgm:pt>
    <dgm:pt modelId="{598F7C85-71F6-4159-AF58-FCB33917BD3F}" type="pres">
      <dgm:prSet presAssocID="{053C79A2-E9C6-4153-9DE0-E2CAF69BFA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FA10D-4534-4E36-A370-CCB349A47A21}" type="pres">
      <dgm:prSet presAssocID="{EC5322DB-D025-4218-83B0-29E07440EF9E}" presName="node" presStyleLbl="node1" presStyleIdx="0" presStyleCnt="5" custScaleX="94908" custScaleY="38225" custRadScaleRad="125382" custRadScaleInc="-2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192C-172E-4CCD-AD02-6DEB357E64FD}" type="pres">
      <dgm:prSet presAssocID="{0D98473D-3162-4082-82A9-46AD9B49B9EA}" presName="sibTrans" presStyleLbl="sibTrans2D1" presStyleIdx="0" presStyleCnt="5" custAng="10968484"/>
      <dgm:spPr/>
      <dgm:t>
        <a:bodyPr/>
        <a:lstStyle/>
        <a:p>
          <a:endParaRPr lang="ru-RU"/>
        </a:p>
      </dgm:t>
    </dgm:pt>
    <dgm:pt modelId="{8A272545-5828-4F44-BE20-A8A14532BD28}" type="pres">
      <dgm:prSet presAssocID="{0D98473D-3162-4082-82A9-46AD9B49B9E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A0902BE-74F9-4EB6-92F5-FA71A7278BE4}" type="pres">
      <dgm:prSet presAssocID="{C8C13BB6-8049-4AF6-9A00-F7C766FBE650}" presName="node" presStyleLbl="node1" presStyleIdx="1" presStyleCnt="5" custScaleX="79415" custScaleY="47193" custRadScaleRad="186072" custRadScaleInc="-70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B24-67D8-4C20-88B5-E56A1BF05F5F}" type="pres">
      <dgm:prSet presAssocID="{FA06C91A-BB16-475C-BD00-BA199E88FF69}" presName="sibTrans" presStyleLbl="sibTrans2D1" presStyleIdx="1" presStyleCnt="5" custAng="687054" custScaleX="112705" custScaleY="73484" custLinFactNeighborX="-5464" custLinFactNeighborY="-21785"/>
      <dgm:spPr/>
      <dgm:t>
        <a:bodyPr/>
        <a:lstStyle/>
        <a:p>
          <a:endParaRPr lang="ru-RU"/>
        </a:p>
      </dgm:t>
    </dgm:pt>
    <dgm:pt modelId="{724F8B79-C5FD-4241-B3A1-5CBE10B2D710}" type="pres">
      <dgm:prSet presAssocID="{FA06C91A-BB16-475C-BD00-BA199E88FF6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01FF15C-B414-461E-823A-9A12EB3CB4F4}" type="pres">
      <dgm:prSet presAssocID="{CAC21EA7-440D-4E50-B68D-51768499B9C3}" presName="node" presStyleLbl="node1" presStyleIdx="2" presStyleCnt="5" custScaleX="90576" custScaleY="34082" custRadScaleRad="66114" custRadScaleInc="-8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AEE0-BA16-4154-B7F0-AFA07ACF6095}" type="pres">
      <dgm:prSet presAssocID="{155B6EE9-28B8-42F4-9AAF-D49BE799BBD1}" presName="sibTrans" presStyleLbl="sibTrans2D1" presStyleIdx="2" presStyleCnt="5" custAng="3505703" custScaleX="164187" custScaleY="63203" custLinFactNeighborX="82447" custLinFactNeighborY="91480"/>
      <dgm:spPr/>
      <dgm:t>
        <a:bodyPr/>
        <a:lstStyle/>
        <a:p>
          <a:endParaRPr lang="ru-RU"/>
        </a:p>
      </dgm:t>
    </dgm:pt>
    <dgm:pt modelId="{CC1DEDBE-0068-4188-B753-0B11612351DA}" type="pres">
      <dgm:prSet presAssocID="{155B6EE9-28B8-42F4-9AAF-D49BE799BBD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5A37A53-5E0A-4363-A413-D29D1436A739}" type="pres">
      <dgm:prSet presAssocID="{B09B95F2-349D-47EC-9533-DB7A42D54CBE}" presName="node" presStyleLbl="node1" presStyleIdx="3" presStyleCnt="5" custScaleX="96140" custScaleY="39448" custRadScaleRad="114684" custRadScaleInc="9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8D4C2-F031-4C46-A356-556B20F94DD4}" type="pres">
      <dgm:prSet presAssocID="{671764D5-EE78-40AD-BE93-17AD5F9243F8}" presName="sibTrans" presStyleLbl="sibTrans2D1" presStyleIdx="3" presStyleCnt="5" custAng="10503961" custScaleX="81464" custScaleY="75610" custLinFactNeighborX="9075" custLinFactNeighborY="-32696"/>
      <dgm:spPr/>
      <dgm:t>
        <a:bodyPr/>
        <a:lstStyle/>
        <a:p>
          <a:endParaRPr lang="ru-RU"/>
        </a:p>
      </dgm:t>
    </dgm:pt>
    <dgm:pt modelId="{4F6844A9-E81C-4F6C-A98E-1F834A33DA3F}" type="pres">
      <dgm:prSet presAssocID="{671764D5-EE78-40AD-BE93-17AD5F9243F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B85BFA8-7DAB-46CE-82F0-A023CCFEF25E}" type="pres">
      <dgm:prSet presAssocID="{96EB83B9-F905-4E5C-BDA3-E8BD1AD4A9BC}" presName="node" presStyleLbl="node1" presStyleIdx="4" presStyleCnt="5" custScaleX="80214" custScaleY="37106" custRadScaleRad="242355" custRadScaleInc="41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11781-BCF8-4350-BE7E-8F0969FAD013}" type="pres">
      <dgm:prSet presAssocID="{5D0972C2-F209-4196-AE56-69A8280CE59F}" presName="sibTrans" presStyleLbl="sibTrans2D1" presStyleIdx="4" presStyleCnt="5" custAng="21522891" custLinFactNeighborX="2571" custLinFactNeighborY="0"/>
      <dgm:spPr/>
      <dgm:t>
        <a:bodyPr/>
        <a:lstStyle/>
        <a:p>
          <a:endParaRPr lang="ru-RU"/>
        </a:p>
      </dgm:t>
    </dgm:pt>
    <dgm:pt modelId="{7DB414C8-7A36-4088-839E-5854378C090A}" type="pres">
      <dgm:prSet presAssocID="{5D0972C2-F209-4196-AE56-69A8280CE59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88C0C50-D354-413A-B6E1-975DFB065C54}" srcId="{053C79A2-E9C6-4153-9DE0-E2CAF69BFA0B}" destId="{B09B95F2-349D-47EC-9533-DB7A42D54CBE}" srcOrd="3" destOrd="0" parTransId="{0B1FF356-93EE-4A2B-A18C-BE7B3CC42BD3}" sibTransId="{671764D5-EE78-40AD-BE93-17AD5F9243F8}"/>
    <dgm:cxn modelId="{978FCC90-9FA2-4EDA-9D06-264D0031008D}" srcId="{053C79A2-E9C6-4153-9DE0-E2CAF69BFA0B}" destId="{C8C13BB6-8049-4AF6-9A00-F7C766FBE650}" srcOrd="1" destOrd="0" parTransId="{47B9E514-4691-44B2-88FE-9276C67DBCAE}" sibTransId="{FA06C91A-BB16-475C-BD00-BA199E88FF69}"/>
    <dgm:cxn modelId="{48070F99-BD27-4977-9D94-A48048783A0E}" type="presOf" srcId="{C8C13BB6-8049-4AF6-9A00-F7C766FBE650}" destId="{2A0902BE-74F9-4EB6-92F5-FA71A7278BE4}" srcOrd="0" destOrd="0" presId="urn:microsoft.com/office/officeart/2005/8/layout/cycle2"/>
    <dgm:cxn modelId="{F3B788C8-618B-4D98-AB69-9FB534631D57}" type="presOf" srcId="{155B6EE9-28B8-42F4-9AAF-D49BE799BBD1}" destId="{47C8AEE0-BA16-4154-B7F0-AFA07ACF6095}" srcOrd="0" destOrd="0" presId="urn:microsoft.com/office/officeart/2005/8/layout/cycle2"/>
    <dgm:cxn modelId="{D7ED1EC4-4151-4AEC-BF6C-E3F578B3A136}" type="presOf" srcId="{B09B95F2-349D-47EC-9533-DB7A42D54CBE}" destId="{C5A37A53-5E0A-4363-A413-D29D1436A739}" srcOrd="0" destOrd="0" presId="urn:microsoft.com/office/officeart/2005/8/layout/cycle2"/>
    <dgm:cxn modelId="{7F797582-3519-47EE-BBA6-149EC737F4D6}" type="presOf" srcId="{CAC21EA7-440D-4E50-B68D-51768499B9C3}" destId="{C01FF15C-B414-461E-823A-9A12EB3CB4F4}" srcOrd="0" destOrd="0" presId="urn:microsoft.com/office/officeart/2005/8/layout/cycle2"/>
    <dgm:cxn modelId="{0A2B9455-5EC0-484A-B609-C1C345EC0018}" srcId="{053C79A2-E9C6-4153-9DE0-E2CAF69BFA0B}" destId="{EC5322DB-D025-4218-83B0-29E07440EF9E}" srcOrd="0" destOrd="0" parTransId="{53B59772-5F3C-4E97-BBF0-1A95D179B7BE}" sibTransId="{0D98473D-3162-4082-82A9-46AD9B49B9EA}"/>
    <dgm:cxn modelId="{04F351B2-DB9A-4FB8-A0A7-F4F4346577AF}" srcId="{053C79A2-E9C6-4153-9DE0-E2CAF69BFA0B}" destId="{96EB83B9-F905-4E5C-BDA3-E8BD1AD4A9BC}" srcOrd="4" destOrd="0" parTransId="{C8D0D55E-4EA6-45FB-8A9D-F6BAEE0C8F8B}" sibTransId="{5D0972C2-F209-4196-AE56-69A8280CE59F}"/>
    <dgm:cxn modelId="{A09078B5-2C0F-4620-8C68-140A55329206}" type="presOf" srcId="{EC5322DB-D025-4218-83B0-29E07440EF9E}" destId="{5ADFA10D-4534-4E36-A370-CCB349A47A21}" srcOrd="0" destOrd="0" presId="urn:microsoft.com/office/officeart/2005/8/layout/cycle2"/>
    <dgm:cxn modelId="{1AD00C8F-2145-45F2-9CF7-37C9A3F3BE7C}" type="presOf" srcId="{671764D5-EE78-40AD-BE93-17AD5F9243F8}" destId="{3F38D4C2-F031-4C46-A356-556B20F94DD4}" srcOrd="0" destOrd="0" presId="urn:microsoft.com/office/officeart/2005/8/layout/cycle2"/>
    <dgm:cxn modelId="{41C8FFCA-DADF-4169-9D3B-40C783F347AF}" type="presOf" srcId="{FA06C91A-BB16-475C-BD00-BA199E88FF69}" destId="{724F8B79-C5FD-4241-B3A1-5CBE10B2D710}" srcOrd="1" destOrd="0" presId="urn:microsoft.com/office/officeart/2005/8/layout/cycle2"/>
    <dgm:cxn modelId="{F7B057D6-A1F9-4BB7-BE60-9B469928B51A}" srcId="{053C79A2-E9C6-4153-9DE0-E2CAF69BFA0B}" destId="{CAC21EA7-440D-4E50-B68D-51768499B9C3}" srcOrd="2" destOrd="0" parTransId="{A20E50F1-132B-4286-B325-F37174D0F7EF}" sibTransId="{155B6EE9-28B8-42F4-9AAF-D49BE799BBD1}"/>
    <dgm:cxn modelId="{6221210C-8694-4EAC-B4EB-7ED480F5E1C7}" type="presOf" srcId="{FA06C91A-BB16-475C-BD00-BA199E88FF69}" destId="{986BEB24-67D8-4C20-88B5-E56A1BF05F5F}" srcOrd="0" destOrd="0" presId="urn:microsoft.com/office/officeart/2005/8/layout/cycle2"/>
    <dgm:cxn modelId="{6B098552-FDAA-46B3-8046-1CCD83AB7D09}" type="presOf" srcId="{96EB83B9-F905-4E5C-BDA3-E8BD1AD4A9BC}" destId="{4B85BFA8-7DAB-46CE-82F0-A023CCFEF25E}" srcOrd="0" destOrd="0" presId="urn:microsoft.com/office/officeart/2005/8/layout/cycle2"/>
    <dgm:cxn modelId="{70DD2C2E-100A-4238-A1D3-A16E90E4FCCE}" type="presOf" srcId="{5D0972C2-F209-4196-AE56-69A8280CE59F}" destId="{7DB414C8-7A36-4088-839E-5854378C090A}" srcOrd="1" destOrd="0" presId="urn:microsoft.com/office/officeart/2005/8/layout/cycle2"/>
    <dgm:cxn modelId="{C338E642-3FB8-4973-81A1-E80D8828EB4E}" type="presOf" srcId="{053C79A2-E9C6-4153-9DE0-E2CAF69BFA0B}" destId="{598F7C85-71F6-4159-AF58-FCB33917BD3F}" srcOrd="0" destOrd="0" presId="urn:microsoft.com/office/officeart/2005/8/layout/cycle2"/>
    <dgm:cxn modelId="{BFF1A923-1C47-4ED9-A868-1ACE5FD650A5}" type="presOf" srcId="{0D98473D-3162-4082-82A9-46AD9B49B9EA}" destId="{0DDA192C-172E-4CCD-AD02-6DEB357E64FD}" srcOrd="0" destOrd="0" presId="urn:microsoft.com/office/officeart/2005/8/layout/cycle2"/>
    <dgm:cxn modelId="{F584EDDF-09B4-4934-8BF5-2A3911B38A3F}" type="presOf" srcId="{0D98473D-3162-4082-82A9-46AD9B49B9EA}" destId="{8A272545-5828-4F44-BE20-A8A14532BD28}" srcOrd="1" destOrd="0" presId="urn:microsoft.com/office/officeart/2005/8/layout/cycle2"/>
    <dgm:cxn modelId="{BD0976CC-1ADA-46AE-B71D-767F3CF153B6}" type="presOf" srcId="{155B6EE9-28B8-42F4-9AAF-D49BE799BBD1}" destId="{CC1DEDBE-0068-4188-B753-0B11612351DA}" srcOrd="1" destOrd="0" presId="urn:microsoft.com/office/officeart/2005/8/layout/cycle2"/>
    <dgm:cxn modelId="{8D15AD61-F06F-4F8B-AC33-93AF7BDDA3E5}" type="presOf" srcId="{671764D5-EE78-40AD-BE93-17AD5F9243F8}" destId="{4F6844A9-E81C-4F6C-A98E-1F834A33DA3F}" srcOrd="1" destOrd="0" presId="urn:microsoft.com/office/officeart/2005/8/layout/cycle2"/>
    <dgm:cxn modelId="{5AB448B9-C494-49AF-9FB7-8D9E284E0505}" type="presOf" srcId="{5D0972C2-F209-4196-AE56-69A8280CE59F}" destId="{75211781-BCF8-4350-BE7E-8F0969FAD013}" srcOrd="0" destOrd="0" presId="urn:microsoft.com/office/officeart/2005/8/layout/cycle2"/>
    <dgm:cxn modelId="{5D36A626-CF41-44D7-97CB-CA659C63168C}" type="presParOf" srcId="{598F7C85-71F6-4159-AF58-FCB33917BD3F}" destId="{5ADFA10D-4534-4E36-A370-CCB349A47A21}" srcOrd="0" destOrd="0" presId="urn:microsoft.com/office/officeart/2005/8/layout/cycle2"/>
    <dgm:cxn modelId="{02F31252-07F9-4B31-A153-13C79689E2FA}" type="presParOf" srcId="{598F7C85-71F6-4159-AF58-FCB33917BD3F}" destId="{0DDA192C-172E-4CCD-AD02-6DEB357E64FD}" srcOrd="1" destOrd="0" presId="urn:microsoft.com/office/officeart/2005/8/layout/cycle2"/>
    <dgm:cxn modelId="{8FD320FF-1CBA-4172-8797-C21B18265A1E}" type="presParOf" srcId="{0DDA192C-172E-4CCD-AD02-6DEB357E64FD}" destId="{8A272545-5828-4F44-BE20-A8A14532BD28}" srcOrd="0" destOrd="0" presId="urn:microsoft.com/office/officeart/2005/8/layout/cycle2"/>
    <dgm:cxn modelId="{FBC2141B-A1CC-4DE8-8E6E-38A0DE69E7FA}" type="presParOf" srcId="{598F7C85-71F6-4159-AF58-FCB33917BD3F}" destId="{2A0902BE-74F9-4EB6-92F5-FA71A7278BE4}" srcOrd="2" destOrd="0" presId="urn:microsoft.com/office/officeart/2005/8/layout/cycle2"/>
    <dgm:cxn modelId="{0EF4E8EA-5324-4AD9-93F2-B733940296BE}" type="presParOf" srcId="{598F7C85-71F6-4159-AF58-FCB33917BD3F}" destId="{986BEB24-67D8-4C20-88B5-E56A1BF05F5F}" srcOrd="3" destOrd="0" presId="urn:microsoft.com/office/officeart/2005/8/layout/cycle2"/>
    <dgm:cxn modelId="{20482B8A-E931-48F5-B580-737B7F6201D9}" type="presParOf" srcId="{986BEB24-67D8-4C20-88B5-E56A1BF05F5F}" destId="{724F8B79-C5FD-4241-B3A1-5CBE10B2D710}" srcOrd="0" destOrd="0" presId="urn:microsoft.com/office/officeart/2005/8/layout/cycle2"/>
    <dgm:cxn modelId="{ECFD192E-B84B-4194-8ACB-D86C0DF437F3}" type="presParOf" srcId="{598F7C85-71F6-4159-AF58-FCB33917BD3F}" destId="{C01FF15C-B414-461E-823A-9A12EB3CB4F4}" srcOrd="4" destOrd="0" presId="urn:microsoft.com/office/officeart/2005/8/layout/cycle2"/>
    <dgm:cxn modelId="{E8D7D74C-C838-45D2-A103-96E05DD542E0}" type="presParOf" srcId="{598F7C85-71F6-4159-AF58-FCB33917BD3F}" destId="{47C8AEE0-BA16-4154-B7F0-AFA07ACF6095}" srcOrd="5" destOrd="0" presId="urn:microsoft.com/office/officeart/2005/8/layout/cycle2"/>
    <dgm:cxn modelId="{8E0FE79B-2997-4057-8260-8541B6815F7F}" type="presParOf" srcId="{47C8AEE0-BA16-4154-B7F0-AFA07ACF6095}" destId="{CC1DEDBE-0068-4188-B753-0B11612351DA}" srcOrd="0" destOrd="0" presId="urn:microsoft.com/office/officeart/2005/8/layout/cycle2"/>
    <dgm:cxn modelId="{8DDE64B9-CB90-4035-9329-A9931F1F32FC}" type="presParOf" srcId="{598F7C85-71F6-4159-AF58-FCB33917BD3F}" destId="{C5A37A53-5E0A-4363-A413-D29D1436A739}" srcOrd="6" destOrd="0" presId="urn:microsoft.com/office/officeart/2005/8/layout/cycle2"/>
    <dgm:cxn modelId="{CAE2CC3C-4D58-4B08-964D-788C7A326B22}" type="presParOf" srcId="{598F7C85-71F6-4159-AF58-FCB33917BD3F}" destId="{3F38D4C2-F031-4C46-A356-556B20F94DD4}" srcOrd="7" destOrd="0" presId="urn:microsoft.com/office/officeart/2005/8/layout/cycle2"/>
    <dgm:cxn modelId="{EE24EFFA-A9CF-4B91-9C7D-6FEFFF018E24}" type="presParOf" srcId="{3F38D4C2-F031-4C46-A356-556B20F94DD4}" destId="{4F6844A9-E81C-4F6C-A98E-1F834A33DA3F}" srcOrd="0" destOrd="0" presId="urn:microsoft.com/office/officeart/2005/8/layout/cycle2"/>
    <dgm:cxn modelId="{DA1D2A2D-3287-4845-AD81-017669BB2450}" type="presParOf" srcId="{598F7C85-71F6-4159-AF58-FCB33917BD3F}" destId="{4B85BFA8-7DAB-46CE-82F0-A023CCFEF25E}" srcOrd="8" destOrd="0" presId="urn:microsoft.com/office/officeart/2005/8/layout/cycle2"/>
    <dgm:cxn modelId="{CFB112DA-8E8E-41A0-8960-E2AE90067C91}" type="presParOf" srcId="{598F7C85-71F6-4159-AF58-FCB33917BD3F}" destId="{75211781-BCF8-4350-BE7E-8F0969FAD013}" srcOrd="9" destOrd="0" presId="urn:microsoft.com/office/officeart/2005/8/layout/cycle2"/>
    <dgm:cxn modelId="{B0E91A66-0216-4F04-8912-83B821E5EAF4}" type="presParOf" srcId="{75211781-BCF8-4350-BE7E-8F0969FAD013}" destId="{7DB414C8-7A36-4088-839E-5854378C09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FA10D-4534-4E36-A370-CCB349A47A21}">
      <dsp:nvSpPr>
        <dsp:cNvPr id="0" name=""/>
        <dsp:cNvSpPr/>
      </dsp:nvSpPr>
      <dsp:spPr>
        <a:xfrm>
          <a:off x="4705668" y="271352"/>
          <a:ext cx="1648651" cy="6640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Взаимодействие специалистов</a:t>
          </a:r>
          <a:endParaRPr lang="ru-RU" sz="1200" b="1" kern="1200" dirty="0"/>
        </a:p>
      </dsp:txBody>
      <dsp:txXfrm>
        <a:off x="4947107" y="368594"/>
        <a:ext cx="1165773" cy="469524"/>
      </dsp:txXfrm>
    </dsp:sp>
    <dsp:sp modelId="{0DDA192C-172E-4CCD-AD02-6DEB357E64FD}">
      <dsp:nvSpPr>
        <dsp:cNvPr id="0" name=""/>
        <dsp:cNvSpPr/>
      </dsp:nvSpPr>
      <dsp:spPr>
        <a:xfrm rot="10886581">
          <a:off x="6778871" y="268225"/>
          <a:ext cx="1026892" cy="586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6954725" y="387694"/>
        <a:ext cx="851010" cy="351764"/>
      </dsp:txXfrm>
    </dsp:sp>
    <dsp:sp modelId="{2A0902BE-74F9-4EB6-92F5-FA71A7278BE4}">
      <dsp:nvSpPr>
        <dsp:cNvPr id="0" name=""/>
        <dsp:cNvSpPr/>
      </dsp:nvSpPr>
      <dsp:spPr>
        <a:xfrm>
          <a:off x="8289310" y="111272"/>
          <a:ext cx="1379521" cy="81979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Учитель-дефектолог</a:t>
          </a:r>
          <a:endParaRPr lang="ru-RU" sz="1200" b="1" kern="1200" dirty="0"/>
        </a:p>
      </dsp:txBody>
      <dsp:txXfrm>
        <a:off x="8491336" y="231328"/>
        <a:ext cx="975469" cy="579679"/>
      </dsp:txXfrm>
    </dsp:sp>
    <dsp:sp modelId="{986BEB24-67D8-4C20-88B5-E56A1BF05F5F}">
      <dsp:nvSpPr>
        <dsp:cNvPr id="0" name=""/>
        <dsp:cNvSpPr/>
      </dsp:nvSpPr>
      <dsp:spPr>
        <a:xfrm rot="7643281">
          <a:off x="7133417" y="1908425"/>
          <a:ext cx="1830580" cy="43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7237279" y="1943243"/>
        <a:ext cx="1701335" cy="258490"/>
      </dsp:txXfrm>
    </dsp:sp>
    <dsp:sp modelId="{C01FF15C-B414-461E-823A-9A12EB3CB4F4}">
      <dsp:nvSpPr>
        <dsp:cNvPr id="0" name=""/>
        <dsp:cNvSpPr/>
      </dsp:nvSpPr>
      <dsp:spPr>
        <a:xfrm>
          <a:off x="6518827" y="3666001"/>
          <a:ext cx="1573399" cy="59203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Родитель</a:t>
          </a:r>
          <a:endParaRPr lang="ru-RU" sz="1200" b="1" kern="1200" dirty="0"/>
        </a:p>
      </dsp:txBody>
      <dsp:txXfrm>
        <a:off x="6749246" y="3752703"/>
        <a:ext cx="1112561" cy="418635"/>
      </dsp:txXfrm>
    </dsp:sp>
    <dsp:sp modelId="{47C8AEE0-BA16-4154-B7F0-AFA07ACF6095}">
      <dsp:nvSpPr>
        <dsp:cNvPr id="0" name=""/>
        <dsp:cNvSpPr/>
      </dsp:nvSpPr>
      <dsp:spPr>
        <a:xfrm rot="14087150">
          <a:off x="5497544" y="4428425"/>
          <a:ext cx="1863132" cy="370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5585176" y="4547943"/>
        <a:ext cx="1751969" cy="222326"/>
      </dsp:txXfrm>
    </dsp:sp>
    <dsp:sp modelId="{C5A37A53-5E0A-4363-A413-D29D1436A739}">
      <dsp:nvSpPr>
        <dsp:cNvPr id="0" name=""/>
        <dsp:cNvSpPr/>
      </dsp:nvSpPr>
      <dsp:spPr>
        <a:xfrm>
          <a:off x="2732934" y="3857329"/>
          <a:ext cx="1670052" cy="68525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Воспитатель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977507" y="3957682"/>
        <a:ext cx="1180906" cy="484547"/>
      </dsp:txXfrm>
    </dsp:sp>
    <dsp:sp modelId="{3F38D4C2-F031-4C46-A356-556B20F94DD4}">
      <dsp:nvSpPr>
        <dsp:cNvPr id="0" name=""/>
        <dsp:cNvSpPr/>
      </dsp:nvSpPr>
      <dsp:spPr>
        <a:xfrm rot="3352187">
          <a:off x="1930127" y="1933202"/>
          <a:ext cx="1549527" cy="443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1959312" y="1966818"/>
        <a:ext cx="1416543" cy="265968"/>
      </dsp:txXfrm>
    </dsp:sp>
    <dsp:sp modelId="{4B85BFA8-7DAB-46CE-82F0-A023CCFEF25E}">
      <dsp:nvSpPr>
        <dsp:cNvPr id="0" name=""/>
        <dsp:cNvSpPr/>
      </dsp:nvSpPr>
      <dsp:spPr>
        <a:xfrm>
          <a:off x="759624" y="98763"/>
          <a:ext cx="1393401" cy="6445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Учитель-логопед</a:t>
          </a:r>
          <a:endParaRPr lang="ru-RU" sz="1200" b="1" kern="1200" dirty="0"/>
        </a:p>
      </dsp:txBody>
      <dsp:txXfrm>
        <a:off x="963683" y="193158"/>
        <a:ext cx="985283" cy="455780"/>
      </dsp:txXfrm>
    </dsp:sp>
    <dsp:sp modelId="{75211781-BCF8-4350-BE7E-8F0969FAD013}">
      <dsp:nvSpPr>
        <dsp:cNvPr id="0" name=""/>
        <dsp:cNvSpPr/>
      </dsp:nvSpPr>
      <dsp:spPr>
        <a:xfrm rot="76638">
          <a:off x="2747442" y="214531"/>
          <a:ext cx="1358647" cy="586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747464" y="329825"/>
        <a:ext cx="1182765" cy="35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FDA1-2FCF-4C6D-A230-23921354E168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89172-5C6C-4EB5-86AA-801B8FA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4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8841000" y="-6297"/>
            <a:ext cx="3239999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9156000" y="-22434"/>
            <a:ext cx="293767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6882415" y="436623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7087022" y="1062146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6411000" y="1043146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=""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8121000" y="41984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7076100" y="38314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7382218" y="149148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8272894" y="1807198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8634619" y="1764000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496200" y="1609386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162244" y="1875692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7268" y="296316"/>
            <a:ext cx="606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– детский сад компенсирующего вида № 266</a:t>
            </a:r>
          </a:p>
          <a:p>
            <a:r>
              <a:rPr lang="ru-RU" dirty="0" smtClean="0"/>
              <a:t>г. Екатеринбург, ул. Рассветная, 13а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5800" y="1586450"/>
            <a:ext cx="608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«Опыт совместной работы учителя – логопеда и учителя – дефектолога по применению занимательных полосок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Велькрошка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»  в коррекции сложных нарушений у дошкольников с ОВЗ»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3814684"/>
            <a:ext cx="3400527" cy="265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0462" y="5141596"/>
            <a:ext cx="454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Составители: </a:t>
            </a:r>
          </a:p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Вовк И.Н., учитель-логопед,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Черных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А.Ю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., учитель-дефектолог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4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11091000" y="4783584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11513100" y="4623504"/>
            <a:ext cx="495000" cy="585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199" y="549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Планируемые результаты совместной работы педагогов</a:t>
            </a:r>
          </a:p>
        </p:txBody>
      </p:sp>
      <p:pic>
        <p:nvPicPr>
          <p:cNvPr id="10" name="Picture 2" descr="C:\Users\7567\Downloads\-5465512361847361549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433" y="1641757"/>
            <a:ext cx="3823133" cy="3149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трелка влево 10"/>
          <p:cNvSpPr/>
          <p:nvPr/>
        </p:nvSpPr>
        <p:spPr>
          <a:xfrm rot="20385278">
            <a:off x="8165788" y="1164791"/>
            <a:ext cx="3717632" cy="1733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совершенствование коммуникативных навыков и речи</a:t>
            </a:r>
          </a:p>
        </p:txBody>
      </p:sp>
      <p:sp>
        <p:nvSpPr>
          <p:cNvPr id="12" name="Стрелка влево 11"/>
          <p:cNvSpPr/>
          <p:nvPr/>
        </p:nvSpPr>
        <p:spPr>
          <a:xfrm rot="1988446">
            <a:off x="7979825" y="4535613"/>
            <a:ext cx="3520966" cy="1274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совершенствование мелкой моторики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229256">
            <a:off x="335744" y="2005232"/>
            <a:ext cx="3696236" cy="1442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формирование умения работать в коллективе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0176191">
            <a:off x="489397" y="4082603"/>
            <a:ext cx="3515932" cy="1416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мыслительных операций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4141751" y="4928313"/>
            <a:ext cx="3820069" cy="17406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повышение работоспособности и усидчивости (доведения работы до логического завершения)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0" b="10101"/>
          <a:stretch>
            <a:fillRect/>
          </a:stretch>
        </p:blipFill>
        <p:spPr bwMode="auto">
          <a:xfrm>
            <a:off x="244699" y="1397454"/>
            <a:ext cx="4099273" cy="292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Велькрошка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 в работе учителя-логопеда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606" y="4447818"/>
            <a:ext cx="254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Игра «Цветные схемы»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1255" y="1570460"/>
            <a:ext cx="3796921" cy="36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85645" y="5169044"/>
            <a:ext cx="3580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Игра «Раздели слова на слоги»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l="19911" t="7075" r="24290" b="10877"/>
          <a:stretch>
            <a:fillRect/>
          </a:stretch>
        </p:blipFill>
        <p:spPr bwMode="auto">
          <a:xfrm>
            <a:off x="8188693" y="1134000"/>
            <a:ext cx="3784979" cy="306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147943" y="4324707"/>
            <a:ext cx="3917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Дифференциация твердых и мягких звуков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84000"/>
            <a:ext cx="12192000" cy="77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607526" y="623461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710528" y="699322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375728" y="5003521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Просторы речи 2026\учите-логопед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000" y="5003521"/>
            <a:ext cx="1586898" cy="15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8056182" y="5184837"/>
            <a:ext cx="2025000" cy="776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Подробное описание игр и упражнений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57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3" y="423512"/>
            <a:ext cx="11354937" cy="4499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Велькрошка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 в работе учителя-дефектолога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7567\Downloads\1769583593006.jpg"/>
          <p:cNvPicPr>
            <a:picLocks noChangeAspect="1" noChangeArrowheads="1"/>
          </p:cNvPicPr>
          <p:nvPr/>
        </p:nvPicPr>
        <p:blipFill>
          <a:blip r:embed="rId2" cstate="print"/>
          <a:srcRect l="22259" t="12610" r="20715" b="3331"/>
          <a:stretch>
            <a:fillRect/>
          </a:stretch>
        </p:blipFill>
        <p:spPr bwMode="auto">
          <a:xfrm>
            <a:off x="186302" y="1691938"/>
            <a:ext cx="3333156" cy="3684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7567\Downloads\1769583593019.jpg"/>
          <p:cNvPicPr>
            <a:picLocks noChangeAspect="1" noChangeArrowheads="1"/>
          </p:cNvPicPr>
          <p:nvPr/>
        </p:nvPicPr>
        <p:blipFill>
          <a:blip r:embed="rId3" cstate="print"/>
          <a:srcRect l="23405" t="12228" r="16273"/>
          <a:stretch>
            <a:fillRect/>
          </a:stretch>
        </p:blipFill>
        <p:spPr bwMode="auto">
          <a:xfrm>
            <a:off x="8641701" y="1650994"/>
            <a:ext cx="3550299" cy="387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7567\AppData\Local\Microsoft\Windows\INetCache\IE\K1GHYD4S\IMG_20260120_154224[1].jpg"/>
          <p:cNvPicPr>
            <a:picLocks noChangeAspect="1" noChangeArrowheads="1"/>
          </p:cNvPicPr>
          <p:nvPr/>
        </p:nvPicPr>
        <p:blipFill>
          <a:blip r:embed="rId4" cstate="print"/>
          <a:srcRect l="13403" t="4595" r="12505" b="15762"/>
          <a:stretch>
            <a:fillRect/>
          </a:stretch>
        </p:blipFill>
        <p:spPr bwMode="auto">
          <a:xfrm>
            <a:off x="4386788" y="1135863"/>
            <a:ext cx="3756813" cy="3028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7267" y="546641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«Разложи по цвету»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2506" y="5554640"/>
            <a:ext cx="2299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«Разложи по форме»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3775" y="4419000"/>
            <a:ext cx="2204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«Разложи по цвету»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93500"/>
            <a:ext cx="12192000" cy="364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471000" y="504000"/>
            <a:ext cx="856997" cy="740494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919186" y="874247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10592476" y="264457"/>
            <a:ext cx="1373968" cy="499471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611000" y="5166397"/>
            <a:ext cx="2025000" cy="776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Подробное описание игр и упражнений</a:t>
            </a:r>
            <a:endParaRPr lang="ru-RU" sz="1050" dirty="0"/>
          </a:p>
        </p:txBody>
      </p:sp>
      <p:pic>
        <p:nvPicPr>
          <p:cNvPr id="2050" name="Picture 2" descr="G:\Просторы речи 2026\учитель-дефектолог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00" y="4850188"/>
            <a:ext cx="1570997" cy="15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8" y="254843"/>
            <a:ext cx="11532359" cy="438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Lucida Sans Unicode" pitchFamily="34" charset="0"/>
              </a:rPr>
              <a:t>Игры на развитие математических представлений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  <a:cs typeface="Lucida Sans Unicode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225" y="4550099"/>
            <a:ext cx="2628021" cy="105525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Lucida Sans Unicode" pitchFamily="34" charset="0"/>
              </a:rPr>
              <a:t>«Посчитай-ка»</a:t>
            </a:r>
          </a:p>
        </p:txBody>
      </p:sp>
      <p:pic>
        <p:nvPicPr>
          <p:cNvPr id="7" name="Picture 2" descr="C:\Users\7567\Downloads\1769583592978.jpg"/>
          <p:cNvPicPr>
            <a:picLocks noChangeAspect="1" noChangeArrowheads="1"/>
          </p:cNvPicPr>
          <p:nvPr/>
        </p:nvPicPr>
        <p:blipFill>
          <a:blip r:embed="rId2" cstate="print"/>
          <a:srcRect l="27703" t="15857" r="14697"/>
          <a:stretch>
            <a:fillRect/>
          </a:stretch>
        </p:blipFill>
        <p:spPr bwMode="auto">
          <a:xfrm>
            <a:off x="4558783" y="731520"/>
            <a:ext cx="3044116" cy="3335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C:\Users\7567\AppData\Local\Microsoft\Windows\INetCache\IE\15XLLJNC\IMG_20260122_093657[1].jpg"/>
          <p:cNvPicPr>
            <a:picLocks noChangeAspect="1" noChangeArrowheads="1"/>
          </p:cNvPicPr>
          <p:nvPr/>
        </p:nvPicPr>
        <p:blipFill>
          <a:blip r:embed="rId3" cstate="print"/>
          <a:srcRect l="17856" t="10789" r="14481" b="9589"/>
          <a:stretch>
            <a:fillRect/>
          </a:stretch>
        </p:blipFill>
        <p:spPr bwMode="auto">
          <a:xfrm>
            <a:off x="167796" y="965988"/>
            <a:ext cx="3834032" cy="3383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7567\AppData\Local\Microsoft\Windows\INetCache\IE\01R8VJO5\IMG_20260121_100051[1].jpg"/>
          <p:cNvPicPr>
            <a:picLocks noChangeAspect="1" noChangeArrowheads="1"/>
          </p:cNvPicPr>
          <p:nvPr/>
        </p:nvPicPr>
        <p:blipFill>
          <a:blip r:embed="rId4" cstate="print"/>
          <a:srcRect l="10536" t="16954" r="14337"/>
          <a:stretch>
            <a:fillRect/>
          </a:stretch>
        </p:blipFill>
        <p:spPr bwMode="auto">
          <a:xfrm>
            <a:off x="7930789" y="1006918"/>
            <a:ext cx="4131916" cy="342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090738" y="4309533"/>
            <a:ext cx="374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Lucida Sans Unicode" pitchFamily="34" charset="0"/>
              </a:rPr>
              <a:t>«Сложи </a:t>
            </a:r>
          </a:p>
          <a:p>
            <a:pPr algn="ctr"/>
            <a:r>
              <a:rPr lang="ru-RU" sz="1600" b="1" dirty="0" smtClean="0">
                <a:cs typeface="Lucida Sans Unicode" pitchFamily="34" charset="0"/>
              </a:rPr>
              <a:t>геометрическую фигуру по образцу»</a:t>
            </a:r>
            <a:endParaRPr lang="ru-RU" sz="1600" b="1" dirty="0">
              <a:cs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5009" y="4553037"/>
            <a:ext cx="401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Lucida Sans Unicode" pitchFamily="34" charset="0"/>
              </a:rPr>
              <a:t>«Разложи по величине</a:t>
            </a:r>
          </a:p>
          <a:p>
            <a:pPr algn="ctr"/>
            <a:r>
              <a:rPr lang="ru-RU" sz="1600" b="1" dirty="0" smtClean="0">
                <a:cs typeface="Lucida Sans Unicode" pitchFamily="34" charset="0"/>
              </a:rPr>
              <a:t> короткий – длинный»</a:t>
            </a:r>
            <a:endParaRPr lang="ru-RU" sz="1600" b="1" dirty="0">
              <a:cs typeface="Lucida Sans Unicod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69000"/>
            <a:ext cx="5376000" cy="10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26000" y="6174000"/>
            <a:ext cx="4500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125348" y="506194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10506000" y="5433506"/>
            <a:ext cx="856997" cy="740494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35" y="283334"/>
            <a:ext cx="10972800" cy="4250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Интеллект-карта взаимодействия всех участников образовательного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процесса по применению по применению занимательных полосок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Велькрошка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3712" y="2521819"/>
            <a:ext cx="4533383" cy="169926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559829" y="2996952"/>
            <a:ext cx="2112235" cy="9361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02306219"/>
              </p:ext>
            </p:extLst>
          </p:nvPr>
        </p:nvGraphicFramePr>
        <p:xfrm>
          <a:off x="431371" y="347730"/>
          <a:ext cx="11760629" cy="575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7975" y="1289785"/>
            <a:ext cx="4783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формирование умения работать в коллективе;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повышение работоспособности и усидчивости (доведения работы до логического завершения);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совершенствование коммуникативных навыков и речи;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совершенствование мелкой моторики;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развитие мыслительных операций.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3339" y="1268759"/>
            <a:ext cx="3011985" cy="34964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1100" dirty="0" smtClean="0"/>
              <a:t> </a:t>
            </a:r>
            <a:r>
              <a:rPr lang="ru-RU" sz="1400" dirty="0" smtClean="0"/>
              <a:t>автоматизация поставленных звуков;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преодоление нарушения поставленных звуков;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активизация словаря (цвета, геометрические фигуры, действия, описание заданных конструкций  и пр.);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совершенствование грамматического строя речи (согласование лексем использование предлогов);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развитие связной речи и коммуникативных навыков.</a:t>
            </a:r>
          </a:p>
          <a:p>
            <a:pPr algn="ctr"/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19659" y="1416676"/>
            <a:ext cx="3072341" cy="32712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213999" y="1822800"/>
            <a:ext cx="268829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психических процессов (мышления, внимания, памяти и т.д.);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пространственных представлений;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ормирование математических представлений;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сенсомоторной сферы;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логического мышления.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57800"/>
            <a:ext cx="4893972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5234853"/>
            <a:ext cx="4842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воображения и творческих способностей;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конструктивных способностей;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азвитие игровой деятельности;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овершенствование мелкой моторики;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овершенствование навыков самостоятельного высказывания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15200" y="4855335"/>
            <a:ext cx="4876800" cy="200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28079" y="4826675"/>
            <a:ext cx="46063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крепление эмоциональной связи между родителем и ребенком;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дновременное развитие пространственного мышления и логики;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азвитие творческих способностей;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азвитее умения нестандартно мыслить и планировать свою деятельность;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ормирование учения работать по заданной инструкции.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8072849">
            <a:off x="4327770" y="4889171"/>
            <a:ext cx="1618546" cy="27944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3312" y="2858702"/>
            <a:ext cx="2263997" cy="11550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Велькрошка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378</Words>
  <Application>Microsoft Office PowerPoint</Application>
  <PresentationFormat>Произвольный</PresentationFormat>
  <Paragraphs>61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Планируемые результаты совместной работы педагогов</vt:lpstr>
      <vt:lpstr>«Велькрошка» в работе учителя-логопеда</vt:lpstr>
      <vt:lpstr>«Велькрошка» в работе учителя-дефектолога</vt:lpstr>
      <vt:lpstr>Игры на развитие математических представлений</vt:lpstr>
      <vt:lpstr>Интеллект-карта взаимодействия всех участников образовательного процесса по применению по применению занимательных полосок «Велькрошка»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76</cp:revision>
  <cp:lastPrinted>2025-05-28T09:21:38Z</cp:lastPrinted>
  <dcterms:created xsi:type="dcterms:W3CDTF">2020-11-01T12:52:57Z</dcterms:created>
  <dcterms:modified xsi:type="dcterms:W3CDTF">2026-02-16T07:05:22Z</dcterms:modified>
</cp:coreProperties>
</file>