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8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 fontScale="75000"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880" cy="1142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ru-RU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shural.ru/mesta/sverdlovskaya-oblast/sisert/" TargetMode="External"/><Relationship Id="rId2" Type="http://schemas.openxmlformats.org/officeDocument/2006/relationships/hyperlink" Target="https://nashural.ru/culture/ural-characters/pavel-bazhov/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7.jpeg"/><Relationship Id="rId5" Type="http://schemas.openxmlformats.org/officeDocument/2006/relationships/hyperlink" Target="https://nashural.ru/article/travel/letnij-pohod-v-rajone-verhnej-syserti/" TargetMode="External"/><Relationship Id="rId4" Type="http://schemas.openxmlformats.org/officeDocument/2006/relationships/hyperlink" Target="https://nashural.ru/article/travel/polevskoi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CustomShape 1"/>
          <p:cNvSpPr/>
          <p:nvPr/>
        </p:nvSpPr>
        <p:spPr>
          <a:xfrm>
            <a:off x="428596" y="2285992"/>
            <a:ext cx="8071920" cy="146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endParaRPr lang="ru-RU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4000" b="1" i="1" strike="noStrike" spc="-1" dirty="0">
                <a:solidFill>
                  <a:srgbClr val="4F6228"/>
                </a:solidFill>
                <a:latin typeface="Calibri"/>
              </a:rPr>
              <a:t>Заповедники и парки </a:t>
            </a:r>
            <a:r>
              <a:rPr lang="ru-RU" sz="4000" b="1" i="1" strike="noStrike" spc="-1" dirty="0" smtClean="0">
                <a:solidFill>
                  <a:srgbClr val="4F6228"/>
                </a:solidFill>
                <a:latin typeface="Calibri"/>
              </a:rPr>
              <a:t>Урала</a:t>
            </a:r>
          </a:p>
          <a:p>
            <a:pPr algn="ctr">
              <a:lnSpc>
                <a:spcPct val="100000"/>
              </a:lnSpc>
            </a:pPr>
            <a:r>
              <a:rPr lang="ru-RU" sz="1200" b="1" i="1" spc="-1" dirty="0" smtClean="0">
                <a:solidFill>
                  <a:srgbClr val="4F6228"/>
                </a:solidFill>
                <a:latin typeface="Calibri"/>
              </a:rPr>
              <a:t>2 часть</a:t>
            </a:r>
            <a:endParaRPr lang="ru-RU" sz="1200" b="0" strike="noStrike" spc="-1" dirty="0">
              <a:latin typeface="Arial"/>
            </a:endParaRPr>
          </a:p>
        </p:txBody>
      </p:sp>
      <p:pic>
        <p:nvPicPr>
          <p:cNvPr id="77" name="Picture 2"/>
          <p:cNvPicPr/>
          <p:nvPr/>
        </p:nvPicPr>
        <p:blipFill>
          <a:blip r:embed="rId2"/>
          <a:stretch/>
        </p:blipFill>
        <p:spPr>
          <a:xfrm>
            <a:off x="4579200" y="3600000"/>
            <a:ext cx="4276800" cy="2859840"/>
          </a:xfrm>
          <a:prstGeom prst="rect">
            <a:avLst/>
          </a:prstGeom>
          <a:ln w="9360">
            <a:noFill/>
          </a:ln>
        </p:spPr>
      </p:pic>
      <p:pic>
        <p:nvPicPr>
          <p:cNvPr id="78" name="Picture 3"/>
          <p:cNvPicPr/>
          <p:nvPr/>
        </p:nvPicPr>
        <p:blipFill>
          <a:blip r:embed="rId3"/>
          <a:stretch/>
        </p:blipFill>
        <p:spPr>
          <a:xfrm>
            <a:off x="360000" y="216000"/>
            <a:ext cx="4032000" cy="2687760"/>
          </a:xfrm>
          <a:prstGeom prst="rect">
            <a:avLst/>
          </a:prstGeom>
          <a:ln w="9360">
            <a:noFill/>
          </a:ln>
        </p:spPr>
      </p:pic>
      <p:pic>
        <p:nvPicPr>
          <p:cNvPr id="79" name="Picture 4"/>
          <p:cNvPicPr/>
          <p:nvPr/>
        </p:nvPicPr>
        <p:blipFill>
          <a:blip r:embed="rId4"/>
          <a:stretch/>
        </p:blipFill>
        <p:spPr>
          <a:xfrm>
            <a:off x="360000" y="3580920"/>
            <a:ext cx="3956400" cy="2971080"/>
          </a:xfrm>
          <a:prstGeom prst="rect">
            <a:avLst/>
          </a:prstGeom>
          <a:ln w="9360">
            <a:noFill/>
          </a:ln>
        </p:spPr>
      </p:pic>
      <p:pic>
        <p:nvPicPr>
          <p:cNvPr id="80" name="Рисунок 79"/>
          <p:cNvPicPr/>
          <p:nvPr/>
        </p:nvPicPr>
        <p:blipFill>
          <a:blip r:embed="rId5" cstate="print"/>
          <a:stretch/>
        </p:blipFill>
        <p:spPr>
          <a:xfrm>
            <a:off x="4896000" y="202320"/>
            <a:ext cx="3570120" cy="267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457200" y="457200"/>
            <a:ext cx="4399920" cy="5668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Здесь расположена самая главная, а следовательно, самая большая пещера в Свердловской области с добрым названием "Дружба". 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68" name="Picture 2"/>
          <p:cNvPicPr/>
          <p:nvPr/>
        </p:nvPicPr>
        <p:blipFill>
          <a:blip r:embed="rId2"/>
          <a:stretch/>
        </p:blipFill>
        <p:spPr>
          <a:xfrm>
            <a:off x="5000760" y="757800"/>
            <a:ext cx="3714120" cy="57758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 additive="repl">
                                        <p:cTn id="7" dur="2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Режевской заказник 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170" name="Picture 2"/>
          <p:cNvPicPr/>
          <p:nvPr/>
        </p:nvPicPr>
        <p:blipFill>
          <a:blip r:embed="rId2"/>
          <a:stretch/>
        </p:blipFill>
        <p:spPr>
          <a:xfrm>
            <a:off x="3962520" y="3352680"/>
            <a:ext cx="3276000" cy="2456640"/>
          </a:xfrm>
          <a:prstGeom prst="rect">
            <a:avLst/>
          </a:prstGeom>
          <a:ln w="9360">
            <a:noFill/>
          </a:ln>
        </p:spPr>
      </p:pic>
      <p:pic>
        <p:nvPicPr>
          <p:cNvPr id="171" name="Picture 3"/>
          <p:cNvPicPr/>
          <p:nvPr/>
        </p:nvPicPr>
        <p:blipFill>
          <a:blip r:embed="rId3"/>
          <a:stretch/>
        </p:blipFill>
        <p:spPr>
          <a:xfrm>
            <a:off x="685800" y="1295280"/>
            <a:ext cx="2980080" cy="1608840"/>
          </a:xfrm>
          <a:prstGeom prst="rect">
            <a:avLst/>
          </a:prstGeom>
          <a:ln w="9360">
            <a:noFill/>
          </a:ln>
        </p:spPr>
      </p:pic>
      <p:pic>
        <p:nvPicPr>
          <p:cNvPr id="172" name="Picture 4"/>
          <p:cNvPicPr/>
          <p:nvPr/>
        </p:nvPicPr>
        <p:blipFill>
          <a:blip r:embed="rId4"/>
          <a:stretch/>
        </p:blipFill>
        <p:spPr>
          <a:xfrm>
            <a:off x="685800" y="4419720"/>
            <a:ext cx="3199680" cy="2201400"/>
          </a:xfrm>
          <a:prstGeom prst="rect">
            <a:avLst/>
          </a:prstGeom>
          <a:ln w="9360">
            <a:noFill/>
          </a:ln>
        </p:spPr>
      </p:pic>
      <p:pic>
        <p:nvPicPr>
          <p:cNvPr id="173" name="Picture 5"/>
          <p:cNvPicPr/>
          <p:nvPr/>
        </p:nvPicPr>
        <p:blipFill>
          <a:blip r:embed="rId5"/>
          <a:stretch/>
        </p:blipFill>
        <p:spPr>
          <a:xfrm>
            <a:off x="5638680" y="1371600"/>
            <a:ext cx="2971080" cy="2228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(#ppt_x)" calcmode="lin" valueType="num">
                                      <p:cBhvr additive="repl"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17"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1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 additive="repl">
                                        <p:cTn id="25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457200" y="304920"/>
            <a:ext cx="5866560" cy="6552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"Режевской заказник  создан 13 февраля1995 года в Свердловской области на площади 32500 га.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latin typeface="Arial"/>
            </a:endParaRPr>
          </a:p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Основной задачей является охрана минералогических объектов - старых и новых копей (аметистов, топазов, изумрудов, турмалинов и др.), а также месторождений подземных вод. Он также является комплексным заказником по охране охотничьих видов животных. Под охраной находится более 60 копей. </a:t>
            </a:r>
            <a:endParaRPr lang="ru-RU" sz="3200" b="0" strike="noStrike" spc="-1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</a:pPr>
            <a:endParaRPr lang="ru-RU" sz="3200" b="0" strike="noStrike" spc="-1">
              <a:latin typeface="Arial"/>
            </a:endParaRPr>
          </a:p>
        </p:txBody>
      </p:sp>
      <p:pic>
        <p:nvPicPr>
          <p:cNvPr id="175" name="Picture 2"/>
          <p:cNvPicPr/>
          <p:nvPr/>
        </p:nvPicPr>
        <p:blipFill>
          <a:blip r:embed="rId2"/>
          <a:stretch/>
        </p:blipFill>
        <p:spPr>
          <a:xfrm>
            <a:off x="6357960" y="142920"/>
            <a:ext cx="2161440" cy="1428120"/>
          </a:xfrm>
          <a:prstGeom prst="rect">
            <a:avLst/>
          </a:prstGeom>
          <a:ln w="9360">
            <a:noFill/>
          </a:ln>
        </p:spPr>
      </p:pic>
      <p:pic>
        <p:nvPicPr>
          <p:cNvPr id="176" name="Picture 4"/>
          <p:cNvPicPr/>
          <p:nvPr/>
        </p:nvPicPr>
        <p:blipFill>
          <a:blip r:embed="rId3"/>
          <a:stretch/>
        </p:blipFill>
        <p:spPr>
          <a:xfrm>
            <a:off x="6429240" y="1500120"/>
            <a:ext cx="1921680" cy="1675800"/>
          </a:xfrm>
          <a:prstGeom prst="rect">
            <a:avLst/>
          </a:prstGeom>
          <a:ln w="9360">
            <a:noFill/>
          </a:ln>
        </p:spPr>
      </p:pic>
      <p:pic>
        <p:nvPicPr>
          <p:cNvPr id="177" name="Picture 2"/>
          <p:cNvPicPr/>
          <p:nvPr/>
        </p:nvPicPr>
        <p:blipFill>
          <a:blip r:embed="rId4"/>
          <a:stretch/>
        </p:blipFill>
        <p:spPr>
          <a:xfrm>
            <a:off x="6572160" y="3071880"/>
            <a:ext cx="2310840" cy="1732680"/>
          </a:xfrm>
          <a:prstGeom prst="rect">
            <a:avLst/>
          </a:prstGeom>
          <a:ln w="9360">
            <a:noFill/>
          </a:ln>
        </p:spPr>
      </p:pic>
      <p:pic>
        <p:nvPicPr>
          <p:cNvPr id="178" name="Picture 3"/>
          <p:cNvPicPr/>
          <p:nvPr/>
        </p:nvPicPr>
        <p:blipFill>
          <a:blip r:embed="rId5"/>
          <a:stretch/>
        </p:blipFill>
        <p:spPr>
          <a:xfrm>
            <a:off x="6572160" y="4786200"/>
            <a:ext cx="1904400" cy="14281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1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25" dur="2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29" dur="2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Национальный природный парк Таганай 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180" name="Рисунок 179"/>
          <p:cNvPicPr/>
          <p:nvPr/>
        </p:nvPicPr>
        <p:blipFill>
          <a:blip r:embed="rId2"/>
          <a:stretch/>
        </p:blipFill>
        <p:spPr>
          <a:xfrm>
            <a:off x="216000" y="1368000"/>
            <a:ext cx="5184000" cy="3470760"/>
          </a:xfrm>
          <a:prstGeom prst="rect">
            <a:avLst/>
          </a:prstGeom>
          <a:ln>
            <a:noFill/>
          </a:ln>
        </p:spPr>
      </p:pic>
      <p:pic>
        <p:nvPicPr>
          <p:cNvPr id="181" name="Рисунок 180"/>
          <p:cNvPicPr/>
          <p:nvPr/>
        </p:nvPicPr>
        <p:blipFill>
          <a:blip r:embed="rId3"/>
          <a:stretch/>
        </p:blipFill>
        <p:spPr>
          <a:xfrm>
            <a:off x="4536000" y="3487680"/>
            <a:ext cx="4464000" cy="334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Национальный природный парк "Таганай" - один из самых молодых национальных парков России. Парк находится в одном из наиболее уникальнейших уголков Южного Урала, в районе Таганайского горного узла, чуть севернее старинного уральского города Златоуста.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83" name="Picture 2"/>
          <p:cNvPicPr/>
          <p:nvPr/>
        </p:nvPicPr>
        <p:blipFill>
          <a:blip r:embed="rId2"/>
          <a:stretch/>
        </p:blipFill>
        <p:spPr>
          <a:xfrm>
            <a:off x="1000080" y="142920"/>
            <a:ext cx="1904400" cy="1428120"/>
          </a:xfrm>
          <a:prstGeom prst="rect">
            <a:avLst/>
          </a:prstGeom>
          <a:ln w="9360">
            <a:noFill/>
          </a:ln>
        </p:spPr>
      </p:pic>
      <p:pic>
        <p:nvPicPr>
          <p:cNvPr id="184" name="Picture 3"/>
          <p:cNvPicPr/>
          <p:nvPr/>
        </p:nvPicPr>
        <p:blipFill>
          <a:blip r:embed="rId3"/>
          <a:stretch/>
        </p:blipFill>
        <p:spPr>
          <a:xfrm>
            <a:off x="6172200" y="4495680"/>
            <a:ext cx="2590200" cy="2111400"/>
          </a:xfrm>
          <a:prstGeom prst="rect">
            <a:avLst/>
          </a:prstGeom>
          <a:ln w="9360">
            <a:noFill/>
          </a:ln>
        </p:spPr>
      </p:pic>
      <p:pic>
        <p:nvPicPr>
          <p:cNvPr id="185" name="Picture 2"/>
          <p:cNvPicPr/>
          <p:nvPr/>
        </p:nvPicPr>
        <p:blipFill>
          <a:blip r:embed="rId4"/>
          <a:stretch/>
        </p:blipFill>
        <p:spPr>
          <a:xfrm>
            <a:off x="6143760" y="0"/>
            <a:ext cx="1889280" cy="1751760"/>
          </a:xfrm>
          <a:prstGeom prst="rect">
            <a:avLst/>
          </a:prstGeom>
          <a:ln w="9360">
            <a:noFill/>
          </a:ln>
        </p:spPr>
      </p:pic>
      <p:pic>
        <p:nvPicPr>
          <p:cNvPr id="186" name="Picture 3"/>
          <p:cNvPicPr/>
          <p:nvPr/>
        </p:nvPicPr>
        <p:blipFill>
          <a:blip r:embed="rId5"/>
          <a:stretch/>
        </p:blipFill>
        <p:spPr>
          <a:xfrm>
            <a:off x="1071360" y="5072040"/>
            <a:ext cx="2094840" cy="157104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2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15" dur="20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23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ustomShape 1"/>
          <p:cNvSpPr/>
          <p:nvPr/>
        </p:nvSpPr>
        <p:spPr>
          <a:xfrm>
            <a:off x="285840" y="380880"/>
            <a:ext cx="8400240" cy="3404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620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Большая каменная река хаотическое нагромождение огромных валунообразных обломков авантюрина содержащих кварц. "Река", имеет в длину более 6 км при ширине от 100м до 800м и "течет" в распаде между Двуглавой и Средним Таганаем. Авантюрин кварцит светлых, розовых, медовых оттенков и густо-вишневых, бурых цветов с включением чешуек слюды, гематита и ильменита, создающих неповторимую игру таланаита.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88" name="Рисунок 187"/>
          <p:cNvPicPr/>
          <p:nvPr/>
        </p:nvPicPr>
        <p:blipFill>
          <a:blip r:embed="rId2" cstate="print"/>
          <a:stretch/>
        </p:blipFill>
        <p:spPr>
          <a:xfrm>
            <a:off x="2448000" y="3491640"/>
            <a:ext cx="4176000" cy="3132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20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457200" y="-362160"/>
            <a:ext cx="8228880" cy="241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>
              <a:lnSpc>
                <a:spcPct val="100000"/>
              </a:lnSpc>
            </a:pPr>
            <a:endParaRPr lang="ru-RU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3600" b="1" strike="noStrike" spc="-1">
                <a:solidFill>
                  <a:srgbClr val="568D11"/>
                </a:solidFill>
                <a:latin typeface="Trebuchet MS"/>
              </a:rPr>
              <a:t>Природный парк «Бажовские места»</a:t>
            </a:r>
            <a:endParaRPr lang="ru-RU" sz="3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100" b="1" strike="noStrike" spc="-1">
                <a:solidFill>
                  <a:srgbClr val="404040"/>
                </a:solidFill>
                <a:latin typeface="Trebuchet MS"/>
              </a:rPr>
              <a:t>Основанный не так давно, 4 апреля 2007 года природный парк, назван в честь уральского писателя Бажова П.П.. Расположенный в 60 км от Екатеринбурга парк, отличается преимущественно большим количеством уникальных природных и культурных объектов, в связи, с чем наделен статусом особо охраняемой территории. </a:t>
            </a:r>
            <a:r>
              <a:t/>
            </a:r>
            <a:br/>
            <a:r>
              <a:rPr lang="ru-RU" sz="1100" b="1" strike="noStrike" spc="-1">
                <a:solidFill>
                  <a:srgbClr val="404040"/>
                </a:solidFill>
                <a:latin typeface="Trebuchet MS"/>
              </a:rPr>
              <a:t> назван в честь знаменитого уральского писателя </a:t>
            </a:r>
            <a:r>
              <a:rPr lang="ru-RU" sz="1100" b="1" u="sng" strike="noStrike" spc="-1">
                <a:solidFill>
                  <a:srgbClr val="0000FF"/>
                </a:solidFill>
                <a:uFillTx/>
                <a:latin typeface="Trebuchet MS"/>
                <a:hlinkClick r:id="rId2"/>
              </a:rPr>
              <a:t>Павла Петровича Бажова</a:t>
            </a:r>
            <a:r>
              <a:rPr lang="ru-RU" sz="1100" b="1" strike="noStrike" spc="-1">
                <a:solidFill>
                  <a:srgbClr val="404040"/>
                </a:solidFill>
                <a:latin typeface="Trebuchet MS"/>
              </a:rPr>
              <a:t>. Родители писателя жили в </a:t>
            </a:r>
            <a:r>
              <a:rPr lang="ru-RU" sz="1100" b="1" u="sng" strike="noStrike" spc="-1">
                <a:solidFill>
                  <a:srgbClr val="0000FF"/>
                </a:solidFill>
                <a:uFillTx/>
                <a:latin typeface="Trebuchet MS"/>
                <a:hlinkClick r:id="rId3"/>
              </a:rPr>
              <a:t>Сысерти</a:t>
            </a:r>
            <a:r>
              <a:rPr lang="ru-RU" sz="1100" b="1" strike="noStrike" spc="-1">
                <a:solidFill>
                  <a:srgbClr val="404040"/>
                </a:solidFill>
                <a:latin typeface="Trebuchet MS"/>
              </a:rPr>
              <a:t>, в </a:t>
            </a:r>
            <a:r>
              <a:rPr lang="ru-RU" sz="1100" b="1" u="sng" strike="noStrike" spc="-1">
                <a:solidFill>
                  <a:srgbClr val="0000FF"/>
                </a:solidFill>
                <a:uFillTx/>
                <a:latin typeface="Trebuchet MS"/>
                <a:hlinkClick r:id="rId4"/>
              </a:rPr>
              <a:t>Полевском</a:t>
            </a:r>
            <a:r>
              <a:rPr lang="ru-RU" sz="1100" b="1" u="sng" strike="noStrike" spc="-1">
                <a:solidFill>
                  <a:srgbClr val="0000FF"/>
                </a:solidFill>
                <a:uFillTx/>
                <a:latin typeface="Trebuchet MS"/>
                <a:hlinkClick r:id="rId4"/>
              </a:rPr>
              <a:t> </a:t>
            </a:r>
            <a:r>
              <a:rPr lang="ru-RU" sz="1100" b="1" strike="noStrike" spc="-1">
                <a:solidFill>
                  <a:srgbClr val="404040"/>
                </a:solidFill>
                <a:latin typeface="Trebuchet MS"/>
              </a:rPr>
              <a:t>и в </a:t>
            </a:r>
            <a:r>
              <a:rPr lang="ru-RU" sz="1100" b="1" u="sng" strike="noStrike" spc="-1">
                <a:solidFill>
                  <a:srgbClr val="0000FF"/>
                </a:solidFill>
                <a:uFillTx/>
                <a:latin typeface="Trebuchet MS"/>
                <a:hlinkClick r:id="rId5"/>
              </a:rPr>
              <a:t>Верхней Сысерти</a:t>
            </a:r>
            <a:r>
              <a:rPr lang="ru-RU" sz="1100" b="1" strike="noStrike" spc="-1">
                <a:solidFill>
                  <a:srgbClr val="404040"/>
                </a:solidFill>
                <a:latin typeface="Trebuchet MS"/>
              </a:rPr>
              <a:t>. Образы Сысерти и Урала запечатлены во многих его сказах и повестях. </a:t>
            </a:r>
            <a:r>
              <a:t/>
            </a:r>
            <a:br/>
            <a:endParaRPr lang="ru-RU" sz="1100" b="0" strike="noStrike" spc="-1">
              <a:latin typeface="Arial"/>
            </a:endParaRPr>
          </a:p>
        </p:txBody>
      </p:sp>
      <p:pic>
        <p:nvPicPr>
          <p:cNvPr id="190" name="Объект 4"/>
          <p:cNvPicPr/>
          <p:nvPr/>
        </p:nvPicPr>
        <p:blipFill>
          <a:blip r:embed="rId6"/>
          <a:stretch/>
        </p:blipFill>
        <p:spPr>
          <a:xfrm>
            <a:off x="961560" y="1872000"/>
            <a:ext cx="6886440" cy="4005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Рисунок 190"/>
          <p:cNvPicPr/>
          <p:nvPr/>
        </p:nvPicPr>
        <p:blipFill>
          <a:blip r:embed="rId2" cstate="print"/>
          <a:stretch/>
        </p:blipFill>
        <p:spPr>
          <a:xfrm>
            <a:off x="144000" y="504000"/>
            <a:ext cx="4734360" cy="3550320"/>
          </a:xfrm>
          <a:prstGeom prst="rect">
            <a:avLst/>
          </a:prstGeom>
          <a:ln>
            <a:noFill/>
          </a:ln>
        </p:spPr>
      </p:pic>
      <p:pic>
        <p:nvPicPr>
          <p:cNvPr id="192" name="Рисунок 191"/>
          <p:cNvPicPr/>
          <p:nvPr/>
        </p:nvPicPr>
        <p:blipFill>
          <a:blip r:embed="rId3" cstate="print"/>
          <a:stretch/>
        </p:blipFill>
        <p:spPr>
          <a:xfrm rot="5363400">
            <a:off x="4420800" y="1401120"/>
            <a:ext cx="5283360" cy="3962520"/>
          </a:xfrm>
          <a:prstGeom prst="rect">
            <a:avLst/>
          </a:prstGeom>
          <a:ln>
            <a:noFill/>
          </a:ln>
        </p:spPr>
      </p:pic>
      <p:pic>
        <p:nvPicPr>
          <p:cNvPr id="193" name="Рисунок 192"/>
          <p:cNvPicPr/>
          <p:nvPr/>
        </p:nvPicPr>
        <p:blipFill>
          <a:blip r:embed="rId4" cstate="print"/>
          <a:stretch/>
        </p:blipFill>
        <p:spPr>
          <a:xfrm>
            <a:off x="144000" y="4176000"/>
            <a:ext cx="4680000" cy="249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>
    <p:wheel spokes="2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CustomShape 1"/>
          <p:cNvSpPr/>
          <p:nvPr/>
        </p:nvSpPr>
        <p:spPr>
          <a:xfrm>
            <a:off x="380880" y="3124080"/>
            <a:ext cx="7848000" cy="914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5400" b="1" strike="noStrike" spc="-1">
                <a:solidFill>
                  <a:srgbClr val="FF9F5C"/>
                </a:solidFill>
                <a:latin typeface="Calibri"/>
                <a:ea typeface="DejaVu Sans"/>
              </a:rPr>
              <a:t>Спасибо за внимание !</a:t>
            </a:r>
            <a:endParaRPr lang="ru-RU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Ильменский заповедник 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133" name="Picture 2"/>
          <p:cNvPicPr/>
          <p:nvPr/>
        </p:nvPicPr>
        <p:blipFill>
          <a:blip r:embed="rId2"/>
          <a:stretch/>
        </p:blipFill>
        <p:spPr>
          <a:xfrm>
            <a:off x="380880" y="1219320"/>
            <a:ext cx="2965680" cy="2224080"/>
          </a:xfrm>
          <a:prstGeom prst="rect">
            <a:avLst/>
          </a:prstGeom>
          <a:ln w="9360">
            <a:noFill/>
          </a:ln>
        </p:spPr>
      </p:pic>
      <p:pic>
        <p:nvPicPr>
          <p:cNvPr id="134" name="Picture 3"/>
          <p:cNvPicPr/>
          <p:nvPr/>
        </p:nvPicPr>
        <p:blipFill>
          <a:blip r:embed="rId3"/>
          <a:stretch/>
        </p:blipFill>
        <p:spPr>
          <a:xfrm>
            <a:off x="609480" y="4419720"/>
            <a:ext cx="2945520" cy="2208960"/>
          </a:xfrm>
          <a:prstGeom prst="rect">
            <a:avLst/>
          </a:prstGeom>
          <a:ln w="9360">
            <a:noFill/>
          </a:ln>
        </p:spPr>
      </p:pic>
      <p:pic>
        <p:nvPicPr>
          <p:cNvPr id="135" name="Picture 4"/>
          <p:cNvPicPr/>
          <p:nvPr/>
        </p:nvPicPr>
        <p:blipFill>
          <a:blip r:embed="rId4"/>
          <a:stretch/>
        </p:blipFill>
        <p:spPr>
          <a:xfrm>
            <a:off x="5867280" y="1295280"/>
            <a:ext cx="3063600" cy="1980360"/>
          </a:xfrm>
          <a:prstGeom prst="rect">
            <a:avLst/>
          </a:prstGeom>
          <a:ln w="9360">
            <a:noFill/>
          </a:ln>
        </p:spPr>
      </p:pic>
      <p:pic>
        <p:nvPicPr>
          <p:cNvPr id="136" name="Picture 5"/>
          <p:cNvPicPr/>
          <p:nvPr/>
        </p:nvPicPr>
        <p:blipFill>
          <a:blip r:embed="rId5"/>
          <a:stretch/>
        </p:blipFill>
        <p:spPr>
          <a:xfrm>
            <a:off x="3505320" y="2590920"/>
            <a:ext cx="2382840" cy="2437560"/>
          </a:xfrm>
          <a:prstGeom prst="rect">
            <a:avLst/>
          </a:prstGeom>
          <a:ln w="9360">
            <a:noFill/>
          </a:ln>
        </p:spPr>
      </p:pic>
      <p:pic>
        <p:nvPicPr>
          <p:cNvPr id="137" name="Picture 6"/>
          <p:cNvPicPr/>
          <p:nvPr/>
        </p:nvPicPr>
        <p:blipFill>
          <a:blip r:embed="rId6"/>
          <a:stretch/>
        </p:blipFill>
        <p:spPr>
          <a:xfrm>
            <a:off x="5486400" y="4343400"/>
            <a:ext cx="3437640" cy="22917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(#ppt_x)" calcmode="lin" valueType="num">
                                      <p:cBhvr additive="repl"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5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19" dur="2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3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(#ppt_x)" calcmode="lin" valueType="num">
                                      <p:cBhvr additive="repl">
                                        <p:cTn id="2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3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Заповедник образован в 20-ом году, на восточном склоне Южного Урала, площадь которого больше 30 тысяч га. Слава же этой земли давно перешагнула границы нашей Родины. Ученые из многих стран, очутившись здесь впервые, и все увидев собственными глазами, сравнивали Ильмены с лучшими уголками Швейцарии.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39" name="Picture 2"/>
          <p:cNvPicPr/>
          <p:nvPr/>
        </p:nvPicPr>
        <p:blipFill>
          <a:blip r:embed="rId2"/>
          <a:stretch/>
        </p:blipFill>
        <p:spPr>
          <a:xfrm>
            <a:off x="6858000" y="5429160"/>
            <a:ext cx="1799640" cy="1428120"/>
          </a:xfrm>
          <a:prstGeom prst="rect">
            <a:avLst/>
          </a:prstGeom>
          <a:ln w="9360">
            <a:noFill/>
          </a:ln>
        </p:spPr>
      </p:pic>
      <p:pic>
        <p:nvPicPr>
          <p:cNvPr id="140" name="Picture 3"/>
          <p:cNvPicPr/>
          <p:nvPr/>
        </p:nvPicPr>
        <p:blipFill>
          <a:blip r:embed="rId3"/>
          <a:stretch/>
        </p:blipFill>
        <p:spPr>
          <a:xfrm>
            <a:off x="228600" y="0"/>
            <a:ext cx="2056680" cy="14281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11" dur="500"/>
                                        <p:tgtEl>
                                          <p:spTgt spid="1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CustomShape 1"/>
          <p:cNvSpPr/>
          <p:nvPr/>
        </p:nvSpPr>
        <p:spPr>
          <a:xfrm>
            <a:off x="2438280" y="228600"/>
            <a:ext cx="6247800" cy="589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 Здесь найдено более 260 минералов, из которых 11 открыты впервые в мире, а среди растений есть виды, встречающиеся только здесь. Более 30 озёр - прекрасные места для того, чтобы отдохнуть не только телом, но и душой.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42" name="Picture 3"/>
          <p:cNvPicPr/>
          <p:nvPr/>
        </p:nvPicPr>
        <p:blipFill>
          <a:blip r:embed="rId2"/>
          <a:stretch/>
        </p:blipFill>
        <p:spPr>
          <a:xfrm rot="19633200">
            <a:off x="1066320" y="4898520"/>
            <a:ext cx="1225080" cy="1767240"/>
          </a:xfrm>
          <a:prstGeom prst="rect">
            <a:avLst/>
          </a:prstGeom>
          <a:ln w="9360">
            <a:noFill/>
          </a:ln>
        </p:spPr>
      </p:pic>
      <p:pic>
        <p:nvPicPr>
          <p:cNvPr id="143" name="Picture 4"/>
          <p:cNvPicPr/>
          <p:nvPr/>
        </p:nvPicPr>
        <p:blipFill>
          <a:blip r:embed="rId3"/>
          <a:stretch/>
        </p:blipFill>
        <p:spPr>
          <a:xfrm rot="20449800">
            <a:off x="517680" y="1803600"/>
            <a:ext cx="1980360" cy="1632240"/>
          </a:xfrm>
          <a:prstGeom prst="rect">
            <a:avLst/>
          </a:prstGeom>
          <a:ln w="9360">
            <a:noFill/>
          </a:ln>
        </p:spPr>
      </p:pic>
      <p:pic>
        <p:nvPicPr>
          <p:cNvPr id="144" name="Picture 5"/>
          <p:cNvPicPr/>
          <p:nvPr/>
        </p:nvPicPr>
        <p:blipFill>
          <a:blip r:embed="rId4"/>
          <a:stretch/>
        </p:blipFill>
        <p:spPr>
          <a:xfrm>
            <a:off x="228600" y="228600"/>
            <a:ext cx="2165040" cy="1599480"/>
          </a:xfrm>
          <a:prstGeom prst="rect">
            <a:avLst/>
          </a:prstGeom>
          <a:ln w="9360">
            <a:noFill/>
          </a:ln>
        </p:spPr>
      </p:pic>
      <p:pic>
        <p:nvPicPr>
          <p:cNvPr id="145" name="Picture 6"/>
          <p:cNvPicPr/>
          <p:nvPr/>
        </p:nvPicPr>
        <p:blipFill>
          <a:blip r:embed="rId5"/>
          <a:stretch/>
        </p:blipFill>
        <p:spPr>
          <a:xfrm>
            <a:off x="304920" y="3505320"/>
            <a:ext cx="2488320" cy="1523160"/>
          </a:xfrm>
          <a:prstGeom prst="rect">
            <a:avLst/>
          </a:prstGeom>
          <a:ln w="9360">
            <a:noFill/>
          </a:ln>
        </p:spPr>
      </p:pic>
      <p:pic>
        <p:nvPicPr>
          <p:cNvPr id="146" name="Picture 2"/>
          <p:cNvPicPr/>
          <p:nvPr/>
        </p:nvPicPr>
        <p:blipFill>
          <a:blip r:embed="rId6"/>
          <a:stretch/>
        </p:blipFill>
        <p:spPr>
          <a:xfrm>
            <a:off x="4680000" y="4464000"/>
            <a:ext cx="3024000" cy="226800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3" dur="5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21" dur="2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2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3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Иремель и Иремелевы горы 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148" name="Рисунок 147"/>
          <p:cNvPicPr/>
          <p:nvPr/>
        </p:nvPicPr>
        <p:blipFill>
          <a:blip r:embed="rId2"/>
          <a:stretch/>
        </p:blipFill>
        <p:spPr>
          <a:xfrm>
            <a:off x="320040" y="1125360"/>
            <a:ext cx="4791960" cy="3194640"/>
          </a:xfrm>
          <a:prstGeom prst="rect">
            <a:avLst/>
          </a:prstGeom>
          <a:ln>
            <a:noFill/>
          </a:ln>
        </p:spPr>
      </p:pic>
      <p:pic>
        <p:nvPicPr>
          <p:cNvPr id="149" name="Рисунок 148"/>
          <p:cNvPicPr/>
          <p:nvPr/>
        </p:nvPicPr>
        <p:blipFill>
          <a:blip r:embed="rId3"/>
          <a:stretch/>
        </p:blipFill>
        <p:spPr>
          <a:xfrm>
            <a:off x="4354560" y="3744000"/>
            <a:ext cx="4713120" cy="3024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457200" y="1600200"/>
            <a:ext cx="8228880" cy="452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Гора Иремель - символ красоты Южного Урала. Восхождение на Иремель - это незабываемое ощущение, которое можно получить только в этих горах! Свежесть таежного воздуха, отражение солнца в брызгах горной воды! Небеса над вершинами... Иремель всегда притягивал к себе людей.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1" name="Picture 2"/>
          <p:cNvPicPr/>
          <p:nvPr/>
        </p:nvPicPr>
        <p:blipFill>
          <a:blip r:embed="rId2"/>
          <a:stretch/>
        </p:blipFill>
        <p:spPr>
          <a:xfrm>
            <a:off x="228600" y="28800"/>
            <a:ext cx="2113920" cy="1484640"/>
          </a:xfrm>
          <a:prstGeom prst="rect">
            <a:avLst/>
          </a:prstGeom>
          <a:ln w="9360">
            <a:noFill/>
          </a:ln>
        </p:spPr>
      </p:pic>
      <p:pic>
        <p:nvPicPr>
          <p:cNvPr id="152" name="Picture 3"/>
          <p:cNvPicPr/>
          <p:nvPr/>
        </p:nvPicPr>
        <p:blipFill>
          <a:blip r:embed="rId3"/>
          <a:stretch/>
        </p:blipFill>
        <p:spPr>
          <a:xfrm>
            <a:off x="6477120" y="4952880"/>
            <a:ext cx="2121480" cy="1675800"/>
          </a:xfrm>
          <a:prstGeom prst="rect">
            <a:avLst/>
          </a:prstGeom>
          <a:ln w="9360">
            <a:noFill/>
          </a:ln>
        </p:spPr>
      </p:pic>
      <p:pic>
        <p:nvPicPr>
          <p:cNvPr id="153" name="Picture 2"/>
          <p:cNvPicPr/>
          <p:nvPr/>
        </p:nvPicPr>
        <p:blipFill>
          <a:blip r:embed="rId4"/>
          <a:stretch/>
        </p:blipFill>
        <p:spPr>
          <a:xfrm>
            <a:off x="5600160" y="28800"/>
            <a:ext cx="2352240" cy="1570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13" dur="20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1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ru-RU" sz="4400" b="0" strike="noStrike" spc="-1">
                <a:solidFill>
                  <a:srgbClr val="000000"/>
                </a:solidFill>
                <a:latin typeface="Calibri"/>
              </a:rPr>
              <a:t>Кунгурская пещера </a:t>
            </a:r>
            <a:endParaRPr lang="ru-RU" sz="4400" b="0" strike="noStrike" spc="-1">
              <a:latin typeface="Arial"/>
            </a:endParaRPr>
          </a:p>
        </p:txBody>
      </p:sp>
      <p:pic>
        <p:nvPicPr>
          <p:cNvPr id="155" name="Picture 2"/>
          <p:cNvPicPr/>
          <p:nvPr/>
        </p:nvPicPr>
        <p:blipFill>
          <a:blip r:embed="rId2"/>
          <a:stretch/>
        </p:blipFill>
        <p:spPr>
          <a:xfrm>
            <a:off x="2489040" y="4114800"/>
            <a:ext cx="2844000" cy="2133000"/>
          </a:xfrm>
          <a:prstGeom prst="rect">
            <a:avLst/>
          </a:prstGeom>
          <a:ln w="9360">
            <a:noFill/>
          </a:ln>
        </p:spPr>
      </p:pic>
      <p:pic>
        <p:nvPicPr>
          <p:cNvPr id="156" name="Picture 3"/>
          <p:cNvPicPr/>
          <p:nvPr/>
        </p:nvPicPr>
        <p:blipFill>
          <a:blip r:embed="rId3"/>
          <a:stretch/>
        </p:blipFill>
        <p:spPr>
          <a:xfrm>
            <a:off x="762120" y="1523880"/>
            <a:ext cx="3351960" cy="2234520"/>
          </a:xfrm>
          <a:prstGeom prst="rect">
            <a:avLst/>
          </a:prstGeom>
          <a:ln w="9360">
            <a:noFill/>
          </a:ln>
        </p:spPr>
      </p:pic>
      <p:pic>
        <p:nvPicPr>
          <p:cNvPr id="157" name="Picture 4"/>
          <p:cNvPicPr/>
          <p:nvPr/>
        </p:nvPicPr>
        <p:blipFill>
          <a:blip r:embed="rId4"/>
          <a:stretch/>
        </p:blipFill>
        <p:spPr>
          <a:xfrm>
            <a:off x="4749480" y="1523880"/>
            <a:ext cx="3803040" cy="243756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(#ppt_x)" calcmode="lin" valueType="num">
                                      <p:cBhvr additive="repl">
                                        <p:cTn id="1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17" dur="2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(#ppt_x)" calcmode="lin" valueType="num">
                                      <p:cBhvr additive="repl"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304920" y="990720"/>
            <a:ext cx="7543080" cy="379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/>
          </a:bodyPr>
          <a:lstStyle/>
          <a:p>
            <a:pPr marL="343080" indent="-34236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lang="ru-RU" sz="3200" b="0" strike="noStrike" spc="-1">
                <a:solidFill>
                  <a:srgbClr val="000000"/>
                </a:solidFill>
                <a:latin typeface="Calibri"/>
              </a:rPr>
              <a:t>Единственная в России пещера, специально оборудованная для экскурсий. Почти на шесть тысяч метров тянутся под землей ее причудливо разветвленные ходы, и это лишь разведанная часть. А подземный туристический маршрут составляет всего лишь полтора километра. Тут нет стен и потолков, а есть некий каменный монолит, окружающий вас.</a:t>
            </a:r>
            <a:endParaRPr lang="ru-RU" sz="3200" b="0" strike="noStrike" spc="-1">
              <a:latin typeface="Arial"/>
            </a:endParaRPr>
          </a:p>
        </p:txBody>
      </p:sp>
      <p:pic>
        <p:nvPicPr>
          <p:cNvPr id="159" name="Picture 2"/>
          <p:cNvPicPr/>
          <p:nvPr/>
        </p:nvPicPr>
        <p:blipFill>
          <a:blip r:embed="rId2"/>
          <a:stretch/>
        </p:blipFill>
        <p:spPr>
          <a:xfrm>
            <a:off x="762120" y="4800600"/>
            <a:ext cx="1904400" cy="1837440"/>
          </a:xfrm>
          <a:prstGeom prst="rect">
            <a:avLst/>
          </a:prstGeom>
          <a:ln w="9360">
            <a:noFill/>
          </a:ln>
        </p:spPr>
      </p:pic>
      <p:pic>
        <p:nvPicPr>
          <p:cNvPr id="160" name="Picture 3"/>
          <p:cNvPicPr/>
          <p:nvPr/>
        </p:nvPicPr>
        <p:blipFill>
          <a:blip r:embed="rId3"/>
          <a:stretch/>
        </p:blipFill>
        <p:spPr>
          <a:xfrm>
            <a:off x="6991200" y="0"/>
            <a:ext cx="2152080" cy="1428120"/>
          </a:xfrm>
          <a:prstGeom prst="rect">
            <a:avLst/>
          </a:prstGeom>
          <a:ln w="9360">
            <a:noFill/>
          </a:ln>
        </p:spPr>
      </p:pic>
      <p:pic>
        <p:nvPicPr>
          <p:cNvPr id="161" name="Picture 2"/>
          <p:cNvPicPr/>
          <p:nvPr/>
        </p:nvPicPr>
        <p:blipFill>
          <a:blip r:embed="rId4"/>
          <a:stretch/>
        </p:blipFill>
        <p:spPr>
          <a:xfrm>
            <a:off x="6286680" y="4857840"/>
            <a:ext cx="2184480" cy="1856520"/>
          </a:xfrm>
          <a:prstGeom prst="rect">
            <a:avLst/>
          </a:prstGeom>
          <a:ln w="9360">
            <a:noFill/>
          </a:ln>
        </p:spPr>
      </p:pic>
      <p:pic>
        <p:nvPicPr>
          <p:cNvPr id="162" name="Picture 3"/>
          <p:cNvPicPr/>
          <p:nvPr/>
        </p:nvPicPr>
        <p:blipFill>
          <a:blip r:embed="rId5"/>
          <a:stretch/>
        </p:blipFill>
        <p:spPr>
          <a:xfrm>
            <a:off x="3071880" y="4786200"/>
            <a:ext cx="2785320" cy="185652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7" dur="2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 additive="repl">
                                        <p:cTn id="11" dur="2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4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(#ppt_x)" calcmode="lin" valueType="num">
                                      <p:cBhvr additive="repl">
                                        <p:cTn id="15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 calcmode="lin" valueType="num">
                                      <p:cBhvr additive="repl"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 additive="repl">
                                        <p:cTn id="21" dur="2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 additive="repl">
                                        <p:cTn id="25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457200" y="274680"/>
            <a:ext cx="8228880" cy="114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4" name="Рисунок 163"/>
          <p:cNvPicPr/>
          <p:nvPr/>
        </p:nvPicPr>
        <p:blipFill>
          <a:blip r:embed="rId2"/>
          <a:stretch/>
        </p:blipFill>
        <p:spPr>
          <a:xfrm>
            <a:off x="72000" y="216000"/>
            <a:ext cx="4912920" cy="3528000"/>
          </a:xfrm>
          <a:prstGeom prst="rect">
            <a:avLst/>
          </a:prstGeom>
          <a:ln>
            <a:noFill/>
          </a:ln>
        </p:spPr>
      </p:pic>
      <p:pic>
        <p:nvPicPr>
          <p:cNvPr id="165" name="Рисунок 164"/>
          <p:cNvPicPr/>
          <p:nvPr/>
        </p:nvPicPr>
        <p:blipFill>
          <a:blip r:embed="rId3"/>
          <a:stretch/>
        </p:blipFill>
        <p:spPr>
          <a:xfrm>
            <a:off x="4104000" y="3492000"/>
            <a:ext cx="4914360" cy="3276000"/>
          </a:xfrm>
          <a:prstGeom prst="rect">
            <a:avLst/>
          </a:prstGeom>
          <a:ln>
            <a:noFill/>
          </a:ln>
        </p:spPr>
      </p:pic>
      <p:sp>
        <p:nvSpPr>
          <p:cNvPr id="166" name="TextShape 2"/>
          <p:cNvSpPr txBox="1"/>
          <p:nvPr/>
        </p:nvSpPr>
        <p:spPr>
          <a:xfrm>
            <a:off x="4968000" y="144000"/>
            <a:ext cx="4104000" cy="3417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ru-RU" sz="1800" b="1" strike="noStrike" spc="-1">
                <a:latin typeface="Arial"/>
              </a:rPr>
              <a:t>Природный парк "Оленьи ручьи"</a:t>
            </a:r>
            <a:r>
              <a:rPr lang="ru-RU" sz="1800" b="0" strike="noStrike" spc="-1">
                <a:latin typeface="Arial"/>
              </a:rPr>
              <a:t> расположен на юго-западе Свердловской области, в нижнем течении реки Серги. Он создан в 1999 году на площади 12 тыс. га в одном из самых популярных туристских районов Среднего Урала. Туристов сюда привлекают удивительные по красоте пейзажи древней речной долины, изобилующие разнообразными природными и историческими объектами.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434</TotalTime>
  <Words>517</Words>
  <Application>LibreOffice/6.1.0.3$Windows_x86 LibreOffice_project/efb621ed25068d70781dc026f7e9c5187a4decd1</Application>
  <PresentationFormat>Экран (4:3)</PresentationFormat>
  <Paragraphs>23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0" baseType="lpstr">
      <vt:lpstr>Office Theme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subject/>
  <dc:creator/>
  <dc:description/>
  <cp:lastModifiedBy>Tatyana</cp:lastModifiedBy>
  <cp:revision>54</cp:revision>
  <dcterms:modified xsi:type="dcterms:W3CDTF">2020-11-09T14:55:40Z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XPowerLiteLastOptimized">
    <vt:lpwstr>1162309</vt:lpwstr>
  </property>
  <property fmtid="{D5CDD505-2E9C-101B-9397-08002B2CF9AE}" pid="8" name="NXPowerLiteSettings">
    <vt:lpwstr>F6000400038000</vt:lpwstr>
  </property>
  <property fmtid="{D5CDD505-2E9C-101B-9397-08002B2CF9AE}" pid="9" name="NXPowerLiteVersion">
    <vt:lpwstr>D4.3.1</vt:lpwstr>
  </property>
  <property fmtid="{D5CDD505-2E9C-101B-9397-08002B2CF9AE}" pid="10" name="Notes">
    <vt:i4>2</vt:i4>
  </property>
  <property fmtid="{D5CDD505-2E9C-101B-9397-08002B2CF9AE}" pid="11" name="PresentationFormat">
    <vt:lpwstr>Экран (4:3)</vt:lpwstr>
  </property>
  <property fmtid="{D5CDD505-2E9C-101B-9397-08002B2CF9AE}" pid="12" name="ScaleCrop">
    <vt:bool>false</vt:bool>
  </property>
  <property fmtid="{D5CDD505-2E9C-101B-9397-08002B2CF9AE}" pid="13" name="ShareDoc">
    <vt:bool>false</vt:bool>
  </property>
  <property fmtid="{D5CDD505-2E9C-101B-9397-08002B2CF9AE}" pid="14" name="Slides">
    <vt:i4>44</vt:i4>
  </property>
</Properties>
</file>